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Londrina Solid Heavy" charset="1" panose="00000A00000000000000"/>
      <p:regular r:id="rId23"/>
    </p:embeddedFont>
    <p:embeddedFont>
      <p:font typeface="Agrandir Bold" charset="1" panose="00000800000000000000"/>
      <p:regular r:id="rId24"/>
    </p:embeddedFont>
    <p:embeddedFont>
      <p:font typeface="Alice" charset="1" panose="00000500000000000000"/>
      <p:regular r:id="rId25"/>
    </p:embeddedFont>
    <p:embeddedFont>
      <p:font typeface="TT Rounds Neue" charset="1" panose="02000503040000020003"/>
      <p:regular r:id="rId26"/>
    </p:embeddedFont>
    <p:embeddedFont>
      <p:font typeface="TT Rounds Condensed Bold" charset="1" panose="02000806030000020003"/>
      <p:regular r:id="rId27"/>
    </p:embeddedFont>
    <p:embeddedFont>
      <p:font typeface="TT Rounds Neue Bold" charset="1" panose="02000803020000020004"/>
      <p:regular r:id="rId28"/>
    </p:embeddedFont>
    <p:embeddedFont>
      <p:font typeface="Londrina Solid" charset="1" panose="00000500000000000000"/>
      <p:regular r:id="rId29"/>
    </p:embeddedFont>
    <p:embeddedFont>
      <p:font typeface="Agrandir" charset="1" panose="00000500000000000000"/>
      <p:regular r:id="rId30"/>
    </p:embeddedFont>
    <p:embeddedFont>
      <p:font typeface="Canva Sans Bold" charset="1" panose="020B08030305010401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55.png" Type="http://schemas.openxmlformats.org/officeDocument/2006/relationships/image"/><Relationship Id="rId13" Target="../media/image56.svg" Type="http://schemas.openxmlformats.org/officeDocument/2006/relationships/image"/><Relationship Id="rId14" Target="../media/image57.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58.jpeg" Type="http://schemas.openxmlformats.org/officeDocument/2006/relationships/image"/><Relationship Id="rId5" Target="../media/image59.jpeg" Type="http://schemas.openxmlformats.org/officeDocument/2006/relationships/image"/><Relationship Id="rId6" Target="../media/image60.jpeg" Type="http://schemas.openxmlformats.org/officeDocument/2006/relationships/image"/><Relationship Id="rId7" Target="../media/image55.png" Type="http://schemas.openxmlformats.org/officeDocument/2006/relationships/image"/><Relationship Id="rId8" Target="../media/image5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 Id="rId8" Target="../media/image6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12" Target="../media/image68.png" Type="http://schemas.openxmlformats.org/officeDocument/2006/relationships/image"/><Relationship Id="rId13" Target="../media/image69.svg" Type="http://schemas.openxmlformats.org/officeDocument/2006/relationships/image"/><Relationship Id="rId2" Target="../media/image62.png" Type="http://schemas.openxmlformats.org/officeDocument/2006/relationships/image"/><Relationship Id="rId3" Target="../media/image63.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jpe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6.png" Type="http://schemas.openxmlformats.org/officeDocument/2006/relationships/image"/><Relationship Id="rId7" Target="../media/image4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A2272C"/>
        </a:solidFill>
      </p:bgPr>
    </p:bg>
    <p:spTree>
      <p:nvGrpSpPr>
        <p:cNvPr id="1" name=""/>
        <p:cNvGrpSpPr/>
        <p:nvPr/>
      </p:nvGrpSpPr>
      <p:grpSpPr>
        <a:xfrm>
          <a:off x="0" y="0"/>
          <a:ext cx="0" cy="0"/>
          <a:chOff x="0" y="0"/>
          <a:chExt cx="0" cy="0"/>
        </a:xfrm>
      </p:grpSpPr>
      <p:sp>
        <p:nvSpPr>
          <p:cNvPr name="Freeform 2" id="2"/>
          <p:cNvSpPr/>
          <p:nvPr/>
        </p:nvSpPr>
        <p:spPr>
          <a:xfrm flipH="false" flipV="false" rot="0">
            <a:off x="469489" y="451569"/>
            <a:ext cx="6128163" cy="4267430"/>
          </a:xfrm>
          <a:custGeom>
            <a:avLst/>
            <a:gdLst/>
            <a:ahLst/>
            <a:cxnLst/>
            <a:rect r="r" b="b" t="t" l="l"/>
            <a:pathLst>
              <a:path h="4267430" w="6128163">
                <a:moveTo>
                  <a:pt x="0" y="0"/>
                </a:moveTo>
                <a:lnTo>
                  <a:pt x="6128164" y="0"/>
                </a:lnTo>
                <a:lnTo>
                  <a:pt x="6128164" y="4267430"/>
                </a:lnTo>
                <a:lnTo>
                  <a:pt x="0" y="42674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808340" y="5730128"/>
            <a:ext cx="3993488" cy="3855532"/>
          </a:xfrm>
          <a:custGeom>
            <a:avLst/>
            <a:gdLst/>
            <a:ahLst/>
            <a:cxnLst/>
            <a:rect r="r" b="b" t="t" l="l"/>
            <a:pathLst>
              <a:path h="3855532" w="3993488">
                <a:moveTo>
                  <a:pt x="0" y="0"/>
                </a:moveTo>
                <a:lnTo>
                  <a:pt x="3993489" y="0"/>
                </a:lnTo>
                <a:lnTo>
                  <a:pt x="3993489" y="3855532"/>
                </a:lnTo>
                <a:lnTo>
                  <a:pt x="0" y="38555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989568" y="1651276"/>
            <a:ext cx="4239316" cy="3067723"/>
          </a:xfrm>
          <a:custGeom>
            <a:avLst/>
            <a:gdLst/>
            <a:ahLst/>
            <a:cxnLst/>
            <a:rect r="r" b="b" t="t" l="l"/>
            <a:pathLst>
              <a:path h="3067723" w="4239316">
                <a:moveTo>
                  <a:pt x="0" y="0"/>
                </a:moveTo>
                <a:lnTo>
                  <a:pt x="4239316" y="0"/>
                </a:lnTo>
                <a:lnTo>
                  <a:pt x="4239316" y="3067723"/>
                </a:lnTo>
                <a:lnTo>
                  <a:pt x="0" y="3067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608171" y="2081736"/>
            <a:ext cx="7409972" cy="4154612"/>
          </a:xfrm>
          <a:prstGeom prst="rect">
            <a:avLst/>
          </a:prstGeom>
        </p:spPr>
        <p:txBody>
          <a:bodyPr anchor="t" rtlCol="false" tIns="0" lIns="0" bIns="0" rIns="0">
            <a:spAutoFit/>
          </a:bodyPr>
          <a:lstStyle/>
          <a:p>
            <a:pPr algn="ctr">
              <a:lnSpc>
                <a:spcPts val="10873"/>
              </a:lnSpc>
            </a:pPr>
            <a:r>
              <a:rPr lang="en-US" b="true" sz="9537">
                <a:solidFill>
                  <a:srgbClr val="A2272C"/>
                </a:solidFill>
                <a:latin typeface="Londrina Solid Heavy"/>
                <a:ea typeface="Londrina Solid Heavy"/>
                <a:cs typeface="Londrina Solid Heavy"/>
                <a:sym typeface="Londrina Solid Heavy"/>
              </a:rPr>
              <a:t>HEART DISEASE</a:t>
            </a:r>
          </a:p>
          <a:p>
            <a:pPr algn="ctr">
              <a:lnSpc>
                <a:spcPts val="10873"/>
              </a:lnSpc>
            </a:pPr>
            <a:r>
              <a:rPr lang="en-US" sz="9537" b="true">
                <a:solidFill>
                  <a:srgbClr val="A2272C"/>
                </a:solidFill>
                <a:latin typeface="Londrina Solid Heavy"/>
                <a:ea typeface="Londrina Solid Heavy"/>
                <a:cs typeface="Londrina Solid Heavy"/>
                <a:sym typeface="Londrina Solid Heavy"/>
              </a:rPr>
              <a:t>PREDICTION</a:t>
            </a:r>
          </a:p>
          <a:p>
            <a:pPr algn="ctr" marL="0" indent="0" lvl="0">
              <a:lnSpc>
                <a:spcPts val="10873"/>
              </a:lnSpc>
            </a:pPr>
          </a:p>
        </p:txBody>
      </p:sp>
      <p:sp>
        <p:nvSpPr>
          <p:cNvPr name="Freeform 6" id="6"/>
          <p:cNvSpPr/>
          <p:nvPr/>
        </p:nvSpPr>
        <p:spPr>
          <a:xfrm flipH="false" flipV="false" rot="0">
            <a:off x="1720129" y="4718999"/>
            <a:ext cx="3578302" cy="4278405"/>
          </a:xfrm>
          <a:custGeom>
            <a:avLst/>
            <a:gdLst/>
            <a:ahLst/>
            <a:cxnLst/>
            <a:rect r="r" b="b" t="t" l="l"/>
            <a:pathLst>
              <a:path h="4278405" w="3578302">
                <a:moveTo>
                  <a:pt x="0" y="0"/>
                </a:moveTo>
                <a:lnTo>
                  <a:pt x="3578303" y="0"/>
                </a:lnTo>
                <a:lnTo>
                  <a:pt x="3578303" y="4278405"/>
                </a:lnTo>
                <a:lnTo>
                  <a:pt x="0" y="42784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5867318" y="7020989"/>
            <a:ext cx="6553364" cy="1140460"/>
          </a:xfrm>
          <a:prstGeom prst="rect">
            <a:avLst/>
          </a:prstGeom>
        </p:spPr>
        <p:txBody>
          <a:bodyPr anchor="t" rtlCol="false" tIns="0" lIns="0" bIns="0" rIns="0">
            <a:spAutoFit/>
          </a:bodyPr>
          <a:lstStyle/>
          <a:p>
            <a:pPr algn="ctr">
              <a:lnSpc>
                <a:spcPts val="4550"/>
              </a:lnSpc>
            </a:pPr>
            <a:r>
              <a:rPr lang="en-US" sz="3500" b="true">
                <a:solidFill>
                  <a:srgbClr val="FFFFFF"/>
                </a:solidFill>
                <a:latin typeface="Agrandir Bold"/>
                <a:ea typeface="Agrandir Bold"/>
                <a:cs typeface="Agrandir Bold"/>
                <a:sym typeface="Agrandir Bold"/>
              </a:rPr>
              <a:t>SURYAVAMSI ABHISHEK</a:t>
            </a:r>
          </a:p>
          <a:p>
            <a:pPr algn="ctr">
              <a:lnSpc>
                <a:spcPts val="3770"/>
              </a:lnSpc>
            </a:pPr>
            <a:r>
              <a:rPr lang="en-US" sz="2900">
                <a:solidFill>
                  <a:srgbClr val="FFFFFF"/>
                </a:solidFill>
                <a:latin typeface="Alice"/>
                <a:ea typeface="Alice"/>
                <a:cs typeface="Alice"/>
                <a:sym typeface="Alice"/>
              </a:rPr>
              <a:t>sshannu568@gmail.com</a:t>
            </a:r>
          </a:p>
        </p:txBody>
      </p:sp>
      <p:sp>
        <p:nvSpPr>
          <p:cNvPr name="Freeform 8" id="8"/>
          <p:cNvSpPr/>
          <p:nvPr/>
        </p:nvSpPr>
        <p:spPr>
          <a:xfrm flipH="false" flipV="false" rot="0">
            <a:off x="14153864" y="6236348"/>
            <a:ext cx="3302440" cy="3395032"/>
          </a:xfrm>
          <a:custGeom>
            <a:avLst/>
            <a:gdLst/>
            <a:ahLst/>
            <a:cxnLst/>
            <a:rect r="r" b="b" t="t" l="l"/>
            <a:pathLst>
              <a:path h="3395032" w="3302440">
                <a:moveTo>
                  <a:pt x="0" y="0"/>
                </a:moveTo>
                <a:lnTo>
                  <a:pt x="3302440" y="0"/>
                </a:lnTo>
                <a:lnTo>
                  <a:pt x="3302440" y="3395032"/>
                </a:lnTo>
                <a:lnTo>
                  <a:pt x="0" y="33950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0" y="-335090"/>
            <a:ext cx="2905787" cy="3520227"/>
          </a:xfrm>
          <a:custGeom>
            <a:avLst/>
            <a:gdLst/>
            <a:ahLst/>
            <a:cxnLst/>
            <a:rect r="r" b="b" t="t" l="l"/>
            <a:pathLst>
              <a:path h="3520227" w="2905787">
                <a:moveTo>
                  <a:pt x="0" y="0"/>
                </a:moveTo>
                <a:lnTo>
                  <a:pt x="2905787" y="0"/>
                </a:lnTo>
                <a:lnTo>
                  <a:pt x="2905787" y="3520227"/>
                </a:lnTo>
                <a:lnTo>
                  <a:pt x="0" y="352022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C5BE"/>
        </a:solidFill>
      </p:bgPr>
    </p:bg>
    <p:spTree>
      <p:nvGrpSpPr>
        <p:cNvPr id="1" name=""/>
        <p:cNvGrpSpPr/>
        <p:nvPr/>
      </p:nvGrpSpPr>
      <p:grpSpPr>
        <a:xfrm>
          <a:off x="0" y="0"/>
          <a:ext cx="0" cy="0"/>
          <a:chOff x="0" y="0"/>
          <a:chExt cx="0" cy="0"/>
        </a:xfrm>
      </p:grpSpPr>
      <p:sp>
        <p:nvSpPr>
          <p:cNvPr name="Freeform 2" id="2"/>
          <p:cNvSpPr/>
          <p:nvPr/>
        </p:nvSpPr>
        <p:spPr>
          <a:xfrm flipH="false" flipV="false" rot="0">
            <a:off x="1433777" y="2085307"/>
            <a:ext cx="15420445" cy="7478916"/>
          </a:xfrm>
          <a:custGeom>
            <a:avLst/>
            <a:gdLst/>
            <a:ahLst/>
            <a:cxnLst/>
            <a:rect r="r" b="b" t="t" l="l"/>
            <a:pathLst>
              <a:path h="7478916" w="15420445">
                <a:moveTo>
                  <a:pt x="0" y="0"/>
                </a:moveTo>
                <a:lnTo>
                  <a:pt x="15420446" y="0"/>
                </a:lnTo>
                <a:lnTo>
                  <a:pt x="15420446" y="7478916"/>
                </a:lnTo>
                <a:lnTo>
                  <a:pt x="0" y="7478916"/>
                </a:lnTo>
                <a:lnTo>
                  <a:pt x="0" y="0"/>
                </a:lnTo>
                <a:close/>
              </a:path>
            </a:pathLst>
          </a:custGeom>
          <a:blipFill>
            <a:blip r:embed="rId2"/>
            <a:stretch>
              <a:fillRect l="0" t="0" r="0" b="0"/>
            </a:stretch>
          </a:blipFill>
        </p:spPr>
      </p:sp>
      <p:sp>
        <p:nvSpPr>
          <p:cNvPr name="TextBox 3" id="3"/>
          <p:cNvSpPr txBox="true"/>
          <p:nvPr/>
        </p:nvSpPr>
        <p:spPr>
          <a:xfrm rot="0">
            <a:off x="4797120" y="379084"/>
            <a:ext cx="9238772" cy="1080156"/>
          </a:xfrm>
          <a:prstGeom prst="rect">
            <a:avLst/>
          </a:prstGeom>
        </p:spPr>
        <p:txBody>
          <a:bodyPr anchor="t" rtlCol="false" tIns="0" lIns="0" bIns="0" rIns="0">
            <a:spAutoFit/>
          </a:bodyPr>
          <a:lstStyle/>
          <a:p>
            <a:pPr algn="ctr">
              <a:lnSpc>
                <a:spcPts val="7407"/>
              </a:lnSpc>
              <a:spcBef>
                <a:spcPct val="0"/>
              </a:spcBef>
            </a:pPr>
            <a:r>
              <a:rPr lang="en-US" b="true" sz="5698">
                <a:solidFill>
                  <a:srgbClr val="C94F52"/>
                </a:solidFill>
                <a:latin typeface="Agrandir Bold"/>
                <a:ea typeface="Agrandir Bold"/>
                <a:cs typeface="Agrandir Bold"/>
                <a:sym typeface="Agrandir Bold"/>
              </a:rPr>
              <a:t>Complete Process Design</a:t>
            </a:r>
          </a:p>
        </p:txBody>
      </p:sp>
    </p:spTree>
  </p:cSld>
  <p:clrMapOvr>
    <a:masterClrMapping/>
  </p:clrMapOvr>
  <p:transition spd="fast">
    <p:cover dir="d"/>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C5BE"/>
        </a:solidFill>
      </p:bgPr>
    </p:bg>
    <p:spTree>
      <p:nvGrpSpPr>
        <p:cNvPr id="1" name=""/>
        <p:cNvGrpSpPr/>
        <p:nvPr/>
      </p:nvGrpSpPr>
      <p:grpSpPr>
        <a:xfrm>
          <a:off x="0" y="0"/>
          <a:ext cx="0" cy="0"/>
          <a:chOff x="0" y="0"/>
          <a:chExt cx="0" cy="0"/>
        </a:xfrm>
      </p:grpSpPr>
      <p:sp>
        <p:nvSpPr>
          <p:cNvPr name="Freeform 2" id="2"/>
          <p:cNvSpPr/>
          <p:nvPr/>
        </p:nvSpPr>
        <p:spPr>
          <a:xfrm flipH="false" flipV="false" rot="0">
            <a:off x="1743925" y="2582467"/>
            <a:ext cx="15663087" cy="7165862"/>
          </a:xfrm>
          <a:custGeom>
            <a:avLst/>
            <a:gdLst/>
            <a:ahLst/>
            <a:cxnLst/>
            <a:rect r="r" b="b" t="t" l="l"/>
            <a:pathLst>
              <a:path h="7165862" w="15663087">
                <a:moveTo>
                  <a:pt x="0" y="0"/>
                </a:moveTo>
                <a:lnTo>
                  <a:pt x="15663086" y="0"/>
                </a:lnTo>
                <a:lnTo>
                  <a:pt x="15663086" y="7165862"/>
                </a:lnTo>
                <a:lnTo>
                  <a:pt x="0" y="7165862"/>
                </a:lnTo>
                <a:lnTo>
                  <a:pt x="0" y="0"/>
                </a:lnTo>
                <a:close/>
              </a:path>
            </a:pathLst>
          </a:custGeom>
          <a:blipFill>
            <a:blip r:embed="rId2"/>
            <a:stretch>
              <a:fillRect l="0" t="0" r="-340" b="-340"/>
            </a:stretch>
          </a:blipFill>
        </p:spPr>
      </p:sp>
      <p:sp>
        <p:nvSpPr>
          <p:cNvPr name="TextBox 3" id="3"/>
          <p:cNvSpPr txBox="true"/>
          <p:nvPr/>
        </p:nvSpPr>
        <p:spPr>
          <a:xfrm rot="0">
            <a:off x="4992734" y="965087"/>
            <a:ext cx="8629293" cy="1133389"/>
          </a:xfrm>
          <a:prstGeom prst="rect">
            <a:avLst/>
          </a:prstGeom>
        </p:spPr>
        <p:txBody>
          <a:bodyPr anchor="t" rtlCol="false" tIns="0" lIns="0" bIns="0" rIns="0">
            <a:spAutoFit/>
          </a:bodyPr>
          <a:lstStyle/>
          <a:p>
            <a:pPr algn="ctr">
              <a:lnSpc>
                <a:spcPts val="7808"/>
              </a:lnSpc>
              <a:spcBef>
                <a:spcPct val="0"/>
              </a:spcBef>
            </a:pPr>
            <a:r>
              <a:rPr lang="en-US" b="true" sz="6006">
                <a:solidFill>
                  <a:srgbClr val="B22F30"/>
                </a:solidFill>
                <a:latin typeface="Agrandir Bold"/>
                <a:ea typeface="Agrandir Bold"/>
                <a:cs typeface="Agrandir Bold"/>
                <a:sym typeface="Agrandir Bold"/>
              </a:rPr>
              <a:t>Loan Prediction Design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C5BE"/>
        </a:solidFill>
      </p:bgPr>
    </p:bg>
    <p:spTree>
      <p:nvGrpSpPr>
        <p:cNvPr id="1" name=""/>
        <p:cNvGrpSpPr/>
        <p:nvPr/>
      </p:nvGrpSpPr>
      <p:grpSpPr>
        <a:xfrm>
          <a:off x="0" y="0"/>
          <a:ext cx="0" cy="0"/>
          <a:chOff x="0" y="0"/>
          <a:chExt cx="0" cy="0"/>
        </a:xfrm>
      </p:grpSpPr>
      <p:sp>
        <p:nvSpPr>
          <p:cNvPr name="Freeform 2" id="2"/>
          <p:cNvSpPr/>
          <p:nvPr/>
        </p:nvSpPr>
        <p:spPr>
          <a:xfrm flipH="false" flipV="false" rot="0">
            <a:off x="1627349" y="2392965"/>
            <a:ext cx="15033301" cy="7272360"/>
          </a:xfrm>
          <a:custGeom>
            <a:avLst/>
            <a:gdLst/>
            <a:ahLst/>
            <a:cxnLst/>
            <a:rect r="r" b="b" t="t" l="l"/>
            <a:pathLst>
              <a:path h="7272360" w="15033301">
                <a:moveTo>
                  <a:pt x="0" y="0"/>
                </a:moveTo>
                <a:lnTo>
                  <a:pt x="15033302" y="0"/>
                </a:lnTo>
                <a:lnTo>
                  <a:pt x="15033302" y="7272360"/>
                </a:lnTo>
                <a:lnTo>
                  <a:pt x="0" y="7272360"/>
                </a:lnTo>
                <a:lnTo>
                  <a:pt x="0" y="0"/>
                </a:lnTo>
                <a:close/>
              </a:path>
            </a:pathLst>
          </a:custGeom>
          <a:blipFill>
            <a:blip r:embed="rId2"/>
            <a:stretch>
              <a:fillRect l="0" t="0" r="0" b="0"/>
            </a:stretch>
          </a:blipFill>
        </p:spPr>
      </p:sp>
      <p:sp>
        <p:nvSpPr>
          <p:cNvPr name="TextBox 3" id="3"/>
          <p:cNvSpPr txBox="true"/>
          <p:nvPr/>
        </p:nvSpPr>
        <p:spPr>
          <a:xfrm rot="0">
            <a:off x="1627349" y="461689"/>
            <a:ext cx="15033301" cy="2087159"/>
          </a:xfrm>
          <a:prstGeom prst="rect">
            <a:avLst/>
          </a:prstGeom>
        </p:spPr>
        <p:txBody>
          <a:bodyPr anchor="t" rtlCol="false" tIns="0" lIns="0" bIns="0" rIns="0">
            <a:spAutoFit/>
          </a:bodyPr>
          <a:lstStyle/>
          <a:p>
            <a:pPr algn="ctr">
              <a:lnSpc>
                <a:spcPts val="7678"/>
              </a:lnSpc>
            </a:pPr>
            <a:r>
              <a:rPr lang="en-US" sz="5906" b="true">
                <a:solidFill>
                  <a:srgbClr val="B22F30"/>
                </a:solidFill>
                <a:latin typeface="Agrandir Bold"/>
                <a:ea typeface="Agrandir Bold"/>
                <a:cs typeface="Agrandir Bold"/>
                <a:sym typeface="Agrandir Bold"/>
              </a:rPr>
              <a:t>Cross Validation</a:t>
            </a:r>
          </a:p>
          <a:p>
            <a:pPr algn="ctr">
              <a:lnSpc>
                <a:spcPts val="7678"/>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C5BE"/>
        </a:solidFill>
      </p:bgPr>
    </p:bg>
    <p:spTree>
      <p:nvGrpSpPr>
        <p:cNvPr id="1" name=""/>
        <p:cNvGrpSpPr/>
        <p:nvPr/>
      </p:nvGrpSpPr>
      <p:grpSpPr>
        <a:xfrm>
          <a:off x="0" y="0"/>
          <a:ext cx="0" cy="0"/>
          <a:chOff x="0" y="0"/>
          <a:chExt cx="0" cy="0"/>
        </a:xfrm>
      </p:grpSpPr>
      <p:sp>
        <p:nvSpPr>
          <p:cNvPr name="Freeform 2" id="2"/>
          <p:cNvSpPr/>
          <p:nvPr/>
        </p:nvSpPr>
        <p:spPr>
          <a:xfrm flipH="false" flipV="false" rot="-2247116">
            <a:off x="13325002" y="5860356"/>
            <a:ext cx="7868596" cy="5822761"/>
          </a:xfrm>
          <a:custGeom>
            <a:avLst/>
            <a:gdLst/>
            <a:ahLst/>
            <a:cxnLst/>
            <a:rect r="r" b="b" t="t" l="l"/>
            <a:pathLst>
              <a:path h="5822761" w="7868596">
                <a:moveTo>
                  <a:pt x="0" y="0"/>
                </a:moveTo>
                <a:lnTo>
                  <a:pt x="7868596" y="0"/>
                </a:lnTo>
                <a:lnTo>
                  <a:pt x="7868596" y="5822761"/>
                </a:lnTo>
                <a:lnTo>
                  <a:pt x="0" y="58227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24657" y="2370130"/>
            <a:ext cx="3829113" cy="3936471"/>
          </a:xfrm>
          <a:custGeom>
            <a:avLst/>
            <a:gdLst/>
            <a:ahLst/>
            <a:cxnLst/>
            <a:rect r="r" b="b" t="t" l="l"/>
            <a:pathLst>
              <a:path h="3936471" w="3829113">
                <a:moveTo>
                  <a:pt x="0" y="0"/>
                </a:moveTo>
                <a:lnTo>
                  <a:pt x="3829113" y="0"/>
                </a:lnTo>
                <a:lnTo>
                  <a:pt x="3829113" y="3936471"/>
                </a:lnTo>
                <a:lnTo>
                  <a:pt x="0" y="39364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660014" y="5143500"/>
            <a:ext cx="7193756" cy="2615911"/>
          </a:xfrm>
          <a:custGeom>
            <a:avLst/>
            <a:gdLst/>
            <a:ahLst/>
            <a:cxnLst/>
            <a:rect r="r" b="b" t="t" l="l"/>
            <a:pathLst>
              <a:path h="2615911" w="7193756">
                <a:moveTo>
                  <a:pt x="0" y="0"/>
                </a:moveTo>
                <a:lnTo>
                  <a:pt x="7193756" y="0"/>
                </a:lnTo>
                <a:lnTo>
                  <a:pt x="7193756" y="2615911"/>
                </a:lnTo>
                <a:lnTo>
                  <a:pt x="0" y="26159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800000">
            <a:off x="582632" y="2234798"/>
            <a:ext cx="16356582" cy="8677418"/>
          </a:xfrm>
          <a:custGeom>
            <a:avLst/>
            <a:gdLst/>
            <a:ahLst/>
            <a:cxnLst/>
            <a:rect r="r" b="b" t="t" l="l"/>
            <a:pathLst>
              <a:path h="8677418" w="16356582">
                <a:moveTo>
                  <a:pt x="0" y="0"/>
                </a:moveTo>
                <a:lnTo>
                  <a:pt x="16356582" y="0"/>
                </a:lnTo>
                <a:lnTo>
                  <a:pt x="16356582" y="8677418"/>
                </a:lnTo>
                <a:lnTo>
                  <a:pt x="0" y="8677418"/>
                </a:lnTo>
                <a:lnTo>
                  <a:pt x="0" y="0"/>
                </a:lnTo>
                <a:close/>
              </a:path>
            </a:pathLst>
          </a:custGeom>
          <a:blipFill>
            <a:blip r:embed="rId8">
              <a:extLst>
                <a:ext uri="{96DAC541-7B7A-43D3-8B79-37D633B846F1}">
                  <asvg:svgBlip xmlns:asvg="http://schemas.microsoft.com/office/drawing/2016/SVG/main" r:embed="rId9"/>
                </a:ext>
              </a:extLst>
            </a:blip>
            <a:stretch>
              <a:fillRect l="0" t="-13463" r="0" b="-20540"/>
            </a:stretch>
          </a:blipFill>
        </p:spPr>
      </p:sp>
      <p:sp>
        <p:nvSpPr>
          <p:cNvPr name="TextBox 6" id="6"/>
          <p:cNvSpPr txBox="true"/>
          <p:nvPr/>
        </p:nvSpPr>
        <p:spPr>
          <a:xfrm rot="0">
            <a:off x="6747829" y="601630"/>
            <a:ext cx="9246321" cy="1975866"/>
          </a:xfrm>
          <a:prstGeom prst="rect">
            <a:avLst/>
          </a:prstGeom>
        </p:spPr>
        <p:txBody>
          <a:bodyPr anchor="t" rtlCol="false" tIns="0" lIns="0" bIns="0" rIns="0">
            <a:spAutoFit/>
          </a:bodyPr>
          <a:lstStyle/>
          <a:p>
            <a:pPr algn="l">
              <a:lnSpc>
                <a:spcPts val="7752"/>
              </a:lnSpc>
            </a:pPr>
            <a:r>
              <a:rPr lang="en-US" sz="6800" b="true">
                <a:solidFill>
                  <a:srgbClr val="A2272C"/>
                </a:solidFill>
                <a:latin typeface="Londrina Solid Heavy"/>
                <a:ea typeface="Londrina Solid Heavy"/>
                <a:cs typeface="Londrina Solid Heavy"/>
                <a:sym typeface="Londrina Solid Heavy"/>
              </a:rPr>
              <a:t>METHODOLOGY</a:t>
            </a:r>
          </a:p>
          <a:p>
            <a:pPr algn="l" marL="0" indent="0" lvl="0">
              <a:lnSpc>
                <a:spcPts val="7752"/>
              </a:lnSpc>
            </a:pPr>
          </a:p>
        </p:txBody>
      </p:sp>
      <p:sp>
        <p:nvSpPr>
          <p:cNvPr name="TextBox 7" id="7"/>
          <p:cNvSpPr txBox="true"/>
          <p:nvPr/>
        </p:nvSpPr>
        <p:spPr>
          <a:xfrm rot="0">
            <a:off x="1316477" y="3893714"/>
            <a:ext cx="14888891" cy="6084782"/>
          </a:xfrm>
          <a:prstGeom prst="rect">
            <a:avLst/>
          </a:prstGeom>
        </p:spPr>
        <p:txBody>
          <a:bodyPr anchor="t" rtlCol="false" tIns="0" lIns="0" bIns="0" rIns="0">
            <a:spAutoFit/>
          </a:bodyPr>
          <a:lstStyle/>
          <a:p>
            <a:pPr algn="l">
              <a:lnSpc>
                <a:spcPts val="4701"/>
              </a:lnSpc>
            </a:pPr>
            <a:r>
              <a:rPr lang="en-US" sz="3616" b="true">
                <a:solidFill>
                  <a:srgbClr val="A2272C"/>
                </a:solidFill>
                <a:latin typeface="TT Rounds Neue Bold"/>
                <a:ea typeface="TT Rounds Neue Bold"/>
                <a:cs typeface="TT Rounds Neue Bold"/>
                <a:sym typeface="TT Rounds Neue Bold"/>
              </a:rPr>
              <a:t>CROSS-VALIDATION:</a:t>
            </a:r>
          </a:p>
          <a:p>
            <a:pPr algn="l">
              <a:lnSpc>
                <a:spcPts val="3531"/>
              </a:lnSpc>
            </a:pPr>
            <a:r>
              <a:rPr lang="en-US" sz="2716">
                <a:solidFill>
                  <a:srgbClr val="A2272C"/>
                </a:solidFill>
                <a:latin typeface="TT Rounds Neue"/>
                <a:ea typeface="TT Rounds Neue"/>
                <a:cs typeface="TT Rounds Neue"/>
                <a:sym typeface="TT Rounds Neue"/>
              </a:rPr>
              <a:t>A K-FOLD CROSS-VALIDATION METHOD WAS APPLIED TO AVOID OVERFITTING AND ASSESS THE MODEL’S PERFORMANCE ON MULTIPLE DATA SPLITS. THIS ENSURED THAT THE MODEL COULD GENERALIZE WELL TO NEW, UNSEEN DATA.</a:t>
            </a:r>
          </a:p>
          <a:p>
            <a:pPr algn="l">
              <a:lnSpc>
                <a:spcPts val="4701"/>
              </a:lnSpc>
            </a:pPr>
            <a:r>
              <a:rPr lang="en-US" sz="3616" b="true">
                <a:solidFill>
                  <a:srgbClr val="A2272C"/>
                </a:solidFill>
                <a:latin typeface="TT Rounds Neue Bold"/>
                <a:ea typeface="TT Rounds Neue Bold"/>
                <a:cs typeface="TT Rounds Neue Bold"/>
                <a:sym typeface="TT Rounds Neue Bold"/>
              </a:rPr>
              <a:t>MODEL EVALUATION:</a:t>
            </a:r>
          </a:p>
          <a:p>
            <a:pPr algn="l">
              <a:lnSpc>
                <a:spcPts val="3531"/>
              </a:lnSpc>
            </a:pPr>
            <a:r>
              <a:rPr lang="en-US" sz="2716">
                <a:solidFill>
                  <a:srgbClr val="A2272C"/>
                </a:solidFill>
                <a:latin typeface="TT Rounds Neue"/>
                <a:ea typeface="TT Rounds Neue"/>
                <a:cs typeface="TT Rounds Neue"/>
                <a:sym typeface="TT Rounds Neue"/>
              </a:rPr>
              <a:t>THE TRAINED XGBOOST MODEL WAS THEN TESTED ON A SEPARATE TEST SET. KEY PERFORMANCE INDICATORS, INCLUDING ACCURACY, PRECISION, RECALL, F1-SCORE FOR CLASSIFICATION, AND RMSE OR MAE FOR REGRESSION TASKS, WERE CALCULATED. RESULTS WERE ANALYZED USING A CONFUSION MATRIX OR ERROR METRICS, HIGHLIGHTING AREAS WHERE THE MODEL MIGHT BE UNDERPERFORMING. THESE INSIGHTS PROVIDED A CLEAR UNDERSTANDING OF THE MODEL’S ACCURACY AND ITS ABILITY TO</a:t>
            </a:r>
            <a:r>
              <a:rPr lang="en-US" sz="2716" b="true">
                <a:solidFill>
                  <a:srgbClr val="A2272C"/>
                </a:solidFill>
                <a:latin typeface="TT Rounds Neue Bold"/>
                <a:ea typeface="TT Rounds Neue Bold"/>
                <a:cs typeface="TT Rounds Neue Bold"/>
                <a:sym typeface="TT Rounds Neue Bold"/>
              </a:rPr>
              <a:t> </a:t>
            </a:r>
            <a:r>
              <a:rPr lang="en-US" sz="2716">
                <a:solidFill>
                  <a:srgbClr val="A2272C"/>
                </a:solidFill>
                <a:latin typeface="TT Rounds Neue"/>
                <a:ea typeface="TT Rounds Neue"/>
                <a:cs typeface="TT Rounds Neue"/>
                <a:sym typeface="TT Rounds Neue"/>
              </a:rPr>
              <a:t>GENERALIZE TO NEW DATA</a:t>
            </a:r>
          </a:p>
          <a:p>
            <a:pPr algn="l">
              <a:lnSpc>
                <a:spcPts val="3444"/>
              </a:lnSpc>
            </a:pPr>
          </a:p>
        </p:txBody>
      </p:sp>
      <p:sp>
        <p:nvSpPr>
          <p:cNvPr name="TextBox 8" id="8"/>
          <p:cNvSpPr txBox="true"/>
          <p:nvPr/>
        </p:nvSpPr>
        <p:spPr>
          <a:xfrm rot="0">
            <a:off x="446379" y="2583281"/>
            <a:ext cx="3921296" cy="946063"/>
          </a:xfrm>
          <a:prstGeom prst="rect">
            <a:avLst/>
          </a:prstGeom>
        </p:spPr>
        <p:txBody>
          <a:bodyPr anchor="t" rtlCol="false" tIns="0" lIns="0" bIns="0" rIns="0">
            <a:spAutoFit/>
          </a:bodyPr>
          <a:lstStyle/>
          <a:p>
            <a:pPr algn="ctr">
              <a:lnSpc>
                <a:spcPts val="6508"/>
              </a:lnSpc>
              <a:spcBef>
                <a:spcPct val="0"/>
              </a:spcBef>
            </a:pPr>
            <a:r>
              <a:rPr lang="en-US" b="true" sz="5006">
                <a:solidFill>
                  <a:srgbClr val="A2272C"/>
                </a:solidFill>
                <a:latin typeface="Agrandir Bold"/>
                <a:ea typeface="Agrandir Bold"/>
                <a:cs typeface="Agrandir Bold"/>
                <a:sym typeface="Agrandir Bold"/>
              </a:rPr>
              <a:t>STEP</a:t>
            </a:r>
            <a:r>
              <a:rPr lang="en-US" b="true" sz="5006">
                <a:solidFill>
                  <a:srgbClr val="A2272C"/>
                </a:solidFill>
                <a:latin typeface="Agrandir Bold"/>
                <a:ea typeface="Agrandir Bold"/>
                <a:cs typeface="Agrandir Bold"/>
                <a:sym typeface="Agrandir Bold"/>
              </a:rPr>
              <a:t> 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C5BE"/>
        </a:solidFill>
      </p:bgPr>
    </p:bg>
    <p:spTree>
      <p:nvGrpSpPr>
        <p:cNvPr id="1" name=""/>
        <p:cNvGrpSpPr/>
        <p:nvPr/>
      </p:nvGrpSpPr>
      <p:grpSpPr>
        <a:xfrm>
          <a:off x="0" y="0"/>
          <a:ext cx="0" cy="0"/>
          <a:chOff x="0" y="0"/>
          <a:chExt cx="0" cy="0"/>
        </a:xfrm>
      </p:grpSpPr>
      <p:sp>
        <p:nvSpPr>
          <p:cNvPr name="Freeform 2" id="2"/>
          <p:cNvSpPr/>
          <p:nvPr/>
        </p:nvSpPr>
        <p:spPr>
          <a:xfrm flipH="false" flipV="false" rot="0">
            <a:off x="469489" y="451569"/>
            <a:ext cx="6128163" cy="4267430"/>
          </a:xfrm>
          <a:custGeom>
            <a:avLst/>
            <a:gdLst/>
            <a:ahLst/>
            <a:cxnLst/>
            <a:rect r="r" b="b" t="t" l="l"/>
            <a:pathLst>
              <a:path h="4267430" w="6128163">
                <a:moveTo>
                  <a:pt x="0" y="0"/>
                </a:moveTo>
                <a:lnTo>
                  <a:pt x="6128164" y="0"/>
                </a:lnTo>
                <a:lnTo>
                  <a:pt x="6128164" y="4267430"/>
                </a:lnTo>
                <a:lnTo>
                  <a:pt x="0" y="42674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65812" y="5775848"/>
            <a:ext cx="5210707" cy="5030701"/>
          </a:xfrm>
          <a:custGeom>
            <a:avLst/>
            <a:gdLst/>
            <a:ahLst/>
            <a:cxnLst/>
            <a:rect r="r" b="b" t="t" l="l"/>
            <a:pathLst>
              <a:path h="5030701" w="5210707">
                <a:moveTo>
                  <a:pt x="0" y="0"/>
                </a:moveTo>
                <a:lnTo>
                  <a:pt x="5210707" y="0"/>
                </a:lnTo>
                <a:lnTo>
                  <a:pt x="5210707" y="5030701"/>
                </a:lnTo>
                <a:lnTo>
                  <a:pt x="0" y="5030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424543" y="6376708"/>
            <a:ext cx="4309027" cy="4429841"/>
          </a:xfrm>
          <a:custGeom>
            <a:avLst/>
            <a:gdLst/>
            <a:ahLst/>
            <a:cxnLst/>
            <a:rect r="r" b="b" t="t" l="l"/>
            <a:pathLst>
              <a:path h="4429841" w="4309027">
                <a:moveTo>
                  <a:pt x="0" y="0"/>
                </a:moveTo>
                <a:lnTo>
                  <a:pt x="4309027" y="0"/>
                </a:lnTo>
                <a:lnTo>
                  <a:pt x="4309027" y="4429841"/>
                </a:lnTo>
                <a:lnTo>
                  <a:pt x="0" y="44298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0" y="-335090"/>
            <a:ext cx="2905787" cy="3520227"/>
          </a:xfrm>
          <a:custGeom>
            <a:avLst/>
            <a:gdLst/>
            <a:ahLst/>
            <a:cxnLst/>
            <a:rect r="r" b="b" t="t" l="l"/>
            <a:pathLst>
              <a:path h="3520227" w="2905787">
                <a:moveTo>
                  <a:pt x="0" y="0"/>
                </a:moveTo>
                <a:lnTo>
                  <a:pt x="2905787" y="0"/>
                </a:lnTo>
                <a:lnTo>
                  <a:pt x="2905787" y="3520227"/>
                </a:lnTo>
                <a:lnTo>
                  <a:pt x="0" y="35202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849162" y="1335261"/>
            <a:ext cx="5546732" cy="4013817"/>
          </a:xfrm>
          <a:custGeom>
            <a:avLst/>
            <a:gdLst/>
            <a:ahLst/>
            <a:cxnLst/>
            <a:rect r="r" b="b" t="t" l="l"/>
            <a:pathLst>
              <a:path h="4013817" w="5546732">
                <a:moveTo>
                  <a:pt x="0" y="0"/>
                </a:moveTo>
                <a:lnTo>
                  <a:pt x="5546732" y="0"/>
                </a:lnTo>
                <a:lnTo>
                  <a:pt x="5546732" y="4013817"/>
                </a:lnTo>
                <a:lnTo>
                  <a:pt x="0" y="401381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975682" y="4389871"/>
            <a:ext cx="4259809" cy="5093250"/>
          </a:xfrm>
          <a:custGeom>
            <a:avLst/>
            <a:gdLst/>
            <a:ahLst/>
            <a:cxnLst/>
            <a:rect r="r" b="b" t="t" l="l"/>
            <a:pathLst>
              <a:path h="5093250" w="4259809">
                <a:moveTo>
                  <a:pt x="0" y="0"/>
                </a:moveTo>
                <a:lnTo>
                  <a:pt x="4259809" y="0"/>
                </a:lnTo>
                <a:lnTo>
                  <a:pt x="4259809" y="5093250"/>
                </a:lnTo>
                <a:lnTo>
                  <a:pt x="0" y="50932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8" id="8"/>
          <p:cNvGrpSpPr/>
          <p:nvPr/>
        </p:nvGrpSpPr>
        <p:grpSpPr>
          <a:xfrm rot="0">
            <a:off x="5618561" y="4651384"/>
            <a:ext cx="7050877" cy="1069970"/>
            <a:chOff x="0" y="0"/>
            <a:chExt cx="9401170" cy="1426627"/>
          </a:xfrm>
        </p:grpSpPr>
        <p:sp>
          <p:nvSpPr>
            <p:cNvPr name="AutoShape 9" id="9"/>
            <p:cNvSpPr/>
            <p:nvPr/>
          </p:nvSpPr>
          <p:spPr>
            <a:xfrm rot="0">
              <a:off x="0" y="0"/>
              <a:ext cx="9401170" cy="1426627"/>
            </a:xfrm>
            <a:prstGeom prst="rect">
              <a:avLst/>
            </a:prstGeom>
            <a:solidFill>
              <a:srgbClr val="FFF8ED"/>
            </a:solidFill>
          </p:spPr>
        </p:sp>
        <p:sp>
          <p:nvSpPr>
            <p:cNvPr name="TextBox 10" id="10"/>
            <p:cNvSpPr txBox="true"/>
            <p:nvPr/>
          </p:nvSpPr>
          <p:spPr>
            <a:xfrm rot="0">
              <a:off x="775148" y="202139"/>
              <a:ext cx="7850873" cy="511175"/>
            </a:xfrm>
            <a:prstGeom prst="rect">
              <a:avLst/>
            </a:prstGeom>
          </p:spPr>
          <p:txBody>
            <a:bodyPr anchor="t" rtlCol="false" tIns="0" lIns="0" bIns="0" rIns="0">
              <a:spAutoFit/>
            </a:bodyPr>
            <a:lstStyle/>
            <a:p>
              <a:pPr algn="ctr" marL="0" indent="0" lvl="1">
                <a:lnSpc>
                  <a:spcPts val="2639"/>
                </a:lnSpc>
              </a:pPr>
              <a:r>
                <a:rPr lang="en-US" b="true" sz="2199">
                  <a:solidFill>
                    <a:srgbClr val="B22F30"/>
                  </a:solidFill>
                  <a:latin typeface="Agrandir Bold"/>
                  <a:ea typeface="Agrandir Bold"/>
                  <a:cs typeface="Agrandir Bold"/>
                  <a:sym typeface="Agrandir Bold"/>
                </a:rPr>
                <a:t>Try this background for online class.</a:t>
              </a:r>
            </a:p>
          </p:txBody>
        </p:sp>
        <p:sp>
          <p:nvSpPr>
            <p:cNvPr name="TextBox 11" id="11"/>
            <p:cNvSpPr txBox="true"/>
            <p:nvPr/>
          </p:nvSpPr>
          <p:spPr>
            <a:xfrm rot="0">
              <a:off x="775148" y="802214"/>
              <a:ext cx="7850873" cy="330200"/>
            </a:xfrm>
            <a:prstGeom prst="rect">
              <a:avLst/>
            </a:prstGeom>
          </p:spPr>
          <p:txBody>
            <a:bodyPr anchor="t" rtlCol="false" tIns="0" lIns="0" bIns="0" rIns="0">
              <a:spAutoFit/>
            </a:bodyPr>
            <a:lstStyle/>
            <a:p>
              <a:pPr algn="ctr" marL="0" indent="0" lvl="1">
                <a:lnSpc>
                  <a:spcPts val="1799"/>
                </a:lnSpc>
              </a:pPr>
              <a:r>
                <a:rPr lang="en-US" sz="1499">
                  <a:solidFill>
                    <a:srgbClr val="B22F30"/>
                  </a:solidFill>
                  <a:latin typeface="Agrandir"/>
                  <a:ea typeface="Agrandir"/>
                  <a:cs typeface="Agrandir"/>
                  <a:sym typeface="Agrandir"/>
                </a:rPr>
                <a:t>*Please delete this section before downloading.</a:t>
              </a:r>
            </a:p>
          </p:txBody>
        </p:sp>
      </p:grpSp>
      <p:sp>
        <p:nvSpPr>
          <p:cNvPr name="Freeform 12" id="12"/>
          <p:cNvSpPr/>
          <p:nvPr/>
        </p:nvSpPr>
        <p:spPr>
          <a:xfrm flipH="false" flipV="false" rot="0">
            <a:off x="2101447" y="1425024"/>
            <a:ext cx="14720954" cy="8574956"/>
          </a:xfrm>
          <a:custGeom>
            <a:avLst/>
            <a:gdLst/>
            <a:ahLst/>
            <a:cxnLst/>
            <a:rect r="r" b="b" t="t" l="l"/>
            <a:pathLst>
              <a:path h="8574956" w="14720954">
                <a:moveTo>
                  <a:pt x="0" y="0"/>
                </a:moveTo>
                <a:lnTo>
                  <a:pt x="14720954" y="0"/>
                </a:lnTo>
                <a:lnTo>
                  <a:pt x="14720954" y="8574955"/>
                </a:lnTo>
                <a:lnTo>
                  <a:pt x="0" y="8574955"/>
                </a:lnTo>
                <a:lnTo>
                  <a:pt x="0" y="0"/>
                </a:lnTo>
                <a:close/>
              </a:path>
            </a:pathLst>
          </a:custGeom>
          <a:blipFill>
            <a:blip r:embed="rId14"/>
            <a:stretch>
              <a:fillRect l="0" t="0" r="0" b="0"/>
            </a:stretch>
          </a:blipFill>
        </p:spPr>
      </p:sp>
      <p:sp>
        <p:nvSpPr>
          <p:cNvPr name="TextBox 13" id="13"/>
          <p:cNvSpPr txBox="true"/>
          <p:nvPr/>
        </p:nvSpPr>
        <p:spPr>
          <a:xfrm rot="0">
            <a:off x="7187392" y="457287"/>
            <a:ext cx="3913216" cy="571413"/>
          </a:xfrm>
          <a:prstGeom prst="rect">
            <a:avLst/>
          </a:prstGeom>
        </p:spPr>
        <p:txBody>
          <a:bodyPr anchor="t" rtlCol="false" tIns="0" lIns="0" bIns="0" rIns="0">
            <a:spAutoFit/>
          </a:bodyPr>
          <a:lstStyle/>
          <a:p>
            <a:pPr algn="ctr">
              <a:lnSpc>
                <a:spcPts val="3908"/>
              </a:lnSpc>
              <a:spcBef>
                <a:spcPct val="0"/>
              </a:spcBef>
            </a:pPr>
            <a:r>
              <a:rPr lang="en-US" b="true" sz="3006">
                <a:solidFill>
                  <a:srgbClr val="B22F30"/>
                </a:solidFill>
                <a:latin typeface="Agrandir Bold"/>
                <a:ea typeface="Agrandir Bold"/>
                <a:cs typeface="Agrandir Bold"/>
                <a:sym typeface="Agrandir Bold"/>
              </a:rPr>
              <a:t>ROC Curve Analysis</a:t>
            </a:r>
          </a:p>
        </p:txBody>
      </p:sp>
    </p:spTree>
  </p:cSld>
  <p:clrMapOvr>
    <a:masterClrMapping/>
  </p:clrMapOvr>
  <p:transition spd="fast">
    <p:cover dir="d"/>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C5BE"/>
        </a:solidFill>
      </p:bgPr>
    </p:bg>
    <p:spTree>
      <p:nvGrpSpPr>
        <p:cNvPr id="1" name=""/>
        <p:cNvGrpSpPr/>
        <p:nvPr/>
      </p:nvGrpSpPr>
      <p:grpSpPr>
        <a:xfrm>
          <a:off x="0" y="0"/>
          <a:ext cx="0" cy="0"/>
          <a:chOff x="0" y="0"/>
          <a:chExt cx="0" cy="0"/>
        </a:xfrm>
      </p:grpSpPr>
      <p:sp>
        <p:nvSpPr>
          <p:cNvPr name="Freeform 2" id="2"/>
          <p:cNvSpPr/>
          <p:nvPr/>
        </p:nvSpPr>
        <p:spPr>
          <a:xfrm flipH="false" flipV="false" rot="0">
            <a:off x="14301558" y="6656745"/>
            <a:ext cx="3658431" cy="4114800"/>
          </a:xfrm>
          <a:custGeom>
            <a:avLst/>
            <a:gdLst/>
            <a:ahLst/>
            <a:cxnLst/>
            <a:rect r="r" b="b" t="t" l="l"/>
            <a:pathLst>
              <a:path h="4114800" w="3658431">
                <a:moveTo>
                  <a:pt x="0" y="0"/>
                </a:moveTo>
                <a:lnTo>
                  <a:pt x="3658431" y="0"/>
                </a:lnTo>
                <a:lnTo>
                  <a:pt x="365843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6694963"/>
            <a:ext cx="15964610" cy="3592037"/>
          </a:xfrm>
          <a:custGeom>
            <a:avLst/>
            <a:gdLst/>
            <a:ahLst/>
            <a:cxnLst/>
            <a:rect r="r" b="b" t="t" l="l"/>
            <a:pathLst>
              <a:path h="3592037" w="15964610">
                <a:moveTo>
                  <a:pt x="0" y="0"/>
                </a:moveTo>
                <a:lnTo>
                  <a:pt x="15964610" y="0"/>
                </a:lnTo>
                <a:lnTo>
                  <a:pt x="15964610" y="3592037"/>
                </a:lnTo>
                <a:lnTo>
                  <a:pt x="0" y="3592037"/>
                </a:lnTo>
                <a:lnTo>
                  <a:pt x="0" y="0"/>
                </a:lnTo>
                <a:close/>
              </a:path>
            </a:pathLst>
          </a:custGeom>
          <a:blipFill>
            <a:blip r:embed="rId4"/>
            <a:stretch>
              <a:fillRect l="0" t="0" r="0" b="0"/>
            </a:stretch>
          </a:blipFill>
        </p:spPr>
      </p:sp>
      <p:sp>
        <p:nvSpPr>
          <p:cNvPr name="Freeform 4" id="4"/>
          <p:cNvSpPr/>
          <p:nvPr/>
        </p:nvSpPr>
        <p:spPr>
          <a:xfrm flipH="false" flipV="false" rot="0">
            <a:off x="11164993" y="0"/>
            <a:ext cx="3613451" cy="6781895"/>
          </a:xfrm>
          <a:custGeom>
            <a:avLst/>
            <a:gdLst/>
            <a:ahLst/>
            <a:cxnLst/>
            <a:rect r="r" b="b" t="t" l="l"/>
            <a:pathLst>
              <a:path h="6781895" w="3613451">
                <a:moveTo>
                  <a:pt x="0" y="0"/>
                </a:moveTo>
                <a:lnTo>
                  <a:pt x="3613451" y="0"/>
                </a:lnTo>
                <a:lnTo>
                  <a:pt x="3613451" y="6781895"/>
                </a:lnTo>
                <a:lnTo>
                  <a:pt x="0" y="6781895"/>
                </a:lnTo>
                <a:lnTo>
                  <a:pt x="0" y="0"/>
                </a:lnTo>
                <a:close/>
              </a:path>
            </a:pathLst>
          </a:custGeom>
          <a:blipFill>
            <a:blip r:embed="rId5"/>
            <a:stretch>
              <a:fillRect l="0" t="0" r="0" b="0"/>
            </a:stretch>
          </a:blipFill>
        </p:spPr>
      </p:sp>
      <p:sp>
        <p:nvSpPr>
          <p:cNvPr name="Freeform 5" id="5"/>
          <p:cNvSpPr/>
          <p:nvPr/>
        </p:nvSpPr>
        <p:spPr>
          <a:xfrm flipH="false" flipV="false" rot="0">
            <a:off x="15035647" y="0"/>
            <a:ext cx="3252353" cy="6781895"/>
          </a:xfrm>
          <a:custGeom>
            <a:avLst/>
            <a:gdLst/>
            <a:ahLst/>
            <a:cxnLst/>
            <a:rect r="r" b="b" t="t" l="l"/>
            <a:pathLst>
              <a:path h="6781895" w="3252353">
                <a:moveTo>
                  <a:pt x="0" y="0"/>
                </a:moveTo>
                <a:lnTo>
                  <a:pt x="3252353" y="0"/>
                </a:lnTo>
                <a:lnTo>
                  <a:pt x="3252353" y="6781895"/>
                </a:lnTo>
                <a:lnTo>
                  <a:pt x="0" y="6781895"/>
                </a:lnTo>
                <a:lnTo>
                  <a:pt x="0" y="0"/>
                </a:lnTo>
                <a:close/>
              </a:path>
            </a:pathLst>
          </a:custGeom>
          <a:blipFill>
            <a:blip r:embed="rId6"/>
            <a:stretch>
              <a:fillRect l="0" t="0" r="0" b="0"/>
            </a:stretch>
          </a:blipFill>
        </p:spPr>
      </p:sp>
      <p:sp>
        <p:nvSpPr>
          <p:cNvPr name="TextBox 6" id="6"/>
          <p:cNvSpPr txBox="true"/>
          <p:nvPr/>
        </p:nvSpPr>
        <p:spPr>
          <a:xfrm rot="0">
            <a:off x="385760" y="2280655"/>
            <a:ext cx="9432131" cy="1510027"/>
          </a:xfrm>
          <a:prstGeom prst="rect">
            <a:avLst/>
          </a:prstGeom>
        </p:spPr>
        <p:txBody>
          <a:bodyPr anchor="t" rtlCol="false" tIns="0" lIns="0" bIns="0" rIns="0">
            <a:spAutoFit/>
          </a:bodyPr>
          <a:lstStyle/>
          <a:p>
            <a:pPr algn="ctr">
              <a:lnSpc>
                <a:spcPts val="12320"/>
              </a:lnSpc>
            </a:pPr>
            <a:r>
              <a:rPr lang="en-US" sz="8800" b="true">
                <a:solidFill>
                  <a:srgbClr val="B22F30"/>
                </a:solidFill>
                <a:latin typeface="Canva Sans Bold"/>
                <a:ea typeface="Canva Sans Bold"/>
                <a:cs typeface="Canva Sans Bold"/>
                <a:sym typeface="Canva Sans Bold"/>
              </a:rPr>
              <a:t>Model Prediction</a:t>
            </a:r>
          </a:p>
        </p:txBody>
      </p:sp>
      <p:sp>
        <p:nvSpPr>
          <p:cNvPr name="Freeform 7" id="7"/>
          <p:cNvSpPr/>
          <p:nvPr/>
        </p:nvSpPr>
        <p:spPr>
          <a:xfrm flipH="false" flipV="false" rot="0">
            <a:off x="0" y="187493"/>
            <a:ext cx="3788077" cy="4529223"/>
          </a:xfrm>
          <a:custGeom>
            <a:avLst/>
            <a:gdLst/>
            <a:ahLst/>
            <a:cxnLst/>
            <a:rect r="r" b="b" t="t" l="l"/>
            <a:pathLst>
              <a:path h="4529223" w="3788077">
                <a:moveTo>
                  <a:pt x="0" y="0"/>
                </a:moveTo>
                <a:lnTo>
                  <a:pt x="3788077" y="0"/>
                </a:lnTo>
                <a:lnTo>
                  <a:pt x="3788077" y="4529223"/>
                </a:lnTo>
                <a:lnTo>
                  <a:pt x="0" y="4529223"/>
                </a:lnTo>
                <a:lnTo>
                  <a:pt x="0" y="0"/>
                </a:lnTo>
                <a:close/>
              </a:path>
            </a:pathLst>
          </a:custGeom>
          <a:blipFill>
            <a:blip r:embed="rId7">
              <a:alphaModFix amt="30000"/>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A2272C"/>
        </a:solidFill>
      </p:bgPr>
    </p:bg>
    <p:spTree>
      <p:nvGrpSpPr>
        <p:cNvPr id="1" name=""/>
        <p:cNvGrpSpPr/>
        <p:nvPr/>
      </p:nvGrpSpPr>
      <p:grpSpPr>
        <a:xfrm>
          <a:off x="0" y="0"/>
          <a:ext cx="0" cy="0"/>
          <a:chOff x="0" y="0"/>
          <a:chExt cx="0" cy="0"/>
        </a:xfrm>
      </p:grpSpPr>
      <p:sp>
        <p:nvSpPr>
          <p:cNvPr name="Freeform 2" id="2"/>
          <p:cNvSpPr/>
          <p:nvPr/>
        </p:nvSpPr>
        <p:spPr>
          <a:xfrm flipH="false" flipV="false" rot="0">
            <a:off x="15420054" y="8409558"/>
            <a:ext cx="2914626" cy="3278209"/>
          </a:xfrm>
          <a:custGeom>
            <a:avLst/>
            <a:gdLst/>
            <a:ahLst/>
            <a:cxnLst/>
            <a:rect r="r" b="b" t="t" l="l"/>
            <a:pathLst>
              <a:path h="3278209" w="2914626">
                <a:moveTo>
                  <a:pt x="0" y="0"/>
                </a:moveTo>
                <a:lnTo>
                  <a:pt x="2914626" y="0"/>
                </a:lnTo>
                <a:lnTo>
                  <a:pt x="2914626" y="3278209"/>
                </a:lnTo>
                <a:lnTo>
                  <a:pt x="0" y="32782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018171">
            <a:off x="-695725" y="-266968"/>
            <a:ext cx="5434068" cy="3784087"/>
          </a:xfrm>
          <a:custGeom>
            <a:avLst/>
            <a:gdLst/>
            <a:ahLst/>
            <a:cxnLst/>
            <a:rect r="r" b="b" t="t" l="l"/>
            <a:pathLst>
              <a:path h="3784087" w="5434068">
                <a:moveTo>
                  <a:pt x="0" y="0"/>
                </a:moveTo>
                <a:lnTo>
                  <a:pt x="5434067" y="0"/>
                </a:lnTo>
                <a:lnTo>
                  <a:pt x="5434067" y="3784087"/>
                </a:lnTo>
                <a:lnTo>
                  <a:pt x="0" y="37840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190309" y="4978302"/>
            <a:ext cx="3788077" cy="4529223"/>
          </a:xfrm>
          <a:custGeom>
            <a:avLst/>
            <a:gdLst/>
            <a:ahLst/>
            <a:cxnLst/>
            <a:rect r="r" b="b" t="t" l="l"/>
            <a:pathLst>
              <a:path h="4529223" w="3788077">
                <a:moveTo>
                  <a:pt x="0" y="0"/>
                </a:moveTo>
                <a:lnTo>
                  <a:pt x="3788077" y="0"/>
                </a:lnTo>
                <a:lnTo>
                  <a:pt x="3788077" y="4529222"/>
                </a:lnTo>
                <a:lnTo>
                  <a:pt x="0" y="45292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2321322" y="6875088"/>
            <a:ext cx="478873" cy="375117"/>
            <a:chOff x="0" y="0"/>
            <a:chExt cx="457200" cy="358140"/>
          </a:xfrm>
        </p:grpSpPr>
        <p:sp>
          <p:nvSpPr>
            <p:cNvPr name="Freeform 6" id="6"/>
            <p:cNvSpPr/>
            <p:nvPr/>
          </p:nvSpPr>
          <p:spPr>
            <a:xfrm flipH="false" flipV="false" rot="0">
              <a:off x="48260" y="48260"/>
              <a:ext cx="359410" cy="259080"/>
            </a:xfrm>
            <a:custGeom>
              <a:avLst/>
              <a:gdLst/>
              <a:ahLst/>
              <a:cxnLst/>
              <a:rect r="r" b="b" t="t" l="l"/>
              <a:pathLst>
                <a:path h="259080" w="359410">
                  <a:moveTo>
                    <a:pt x="44450" y="96520"/>
                  </a:moveTo>
                  <a:cubicBezTo>
                    <a:pt x="160020" y="201930"/>
                    <a:pt x="165100" y="194310"/>
                    <a:pt x="176530" y="184150"/>
                  </a:cubicBezTo>
                  <a:cubicBezTo>
                    <a:pt x="207010" y="157480"/>
                    <a:pt x="280670" y="33020"/>
                    <a:pt x="312420" y="11430"/>
                  </a:cubicBezTo>
                  <a:cubicBezTo>
                    <a:pt x="323850" y="3810"/>
                    <a:pt x="334010" y="0"/>
                    <a:pt x="341630" y="2540"/>
                  </a:cubicBezTo>
                  <a:cubicBezTo>
                    <a:pt x="349250" y="3810"/>
                    <a:pt x="356870" y="13970"/>
                    <a:pt x="358140" y="20320"/>
                  </a:cubicBezTo>
                  <a:cubicBezTo>
                    <a:pt x="359410" y="26670"/>
                    <a:pt x="356870" y="38100"/>
                    <a:pt x="351790" y="43180"/>
                  </a:cubicBezTo>
                  <a:cubicBezTo>
                    <a:pt x="346710" y="48260"/>
                    <a:pt x="336550" y="53340"/>
                    <a:pt x="328930" y="52070"/>
                  </a:cubicBezTo>
                  <a:cubicBezTo>
                    <a:pt x="321310" y="50800"/>
                    <a:pt x="308610" y="36830"/>
                    <a:pt x="307340" y="29210"/>
                  </a:cubicBezTo>
                  <a:cubicBezTo>
                    <a:pt x="306070" y="22860"/>
                    <a:pt x="309880" y="11430"/>
                    <a:pt x="316230" y="7620"/>
                  </a:cubicBezTo>
                  <a:cubicBezTo>
                    <a:pt x="322580" y="2540"/>
                    <a:pt x="340360" y="0"/>
                    <a:pt x="346710" y="5080"/>
                  </a:cubicBezTo>
                  <a:cubicBezTo>
                    <a:pt x="353060" y="10160"/>
                    <a:pt x="356870" y="26670"/>
                    <a:pt x="353060" y="41910"/>
                  </a:cubicBezTo>
                  <a:cubicBezTo>
                    <a:pt x="342900" y="80010"/>
                    <a:pt x="251460" y="181610"/>
                    <a:pt x="213360" y="218440"/>
                  </a:cubicBezTo>
                  <a:cubicBezTo>
                    <a:pt x="191770" y="238760"/>
                    <a:pt x="176530" y="259080"/>
                    <a:pt x="156210" y="259080"/>
                  </a:cubicBezTo>
                  <a:cubicBezTo>
                    <a:pt x="134620" y="259080"/>
                    <a:pt x="109220" y="233680"/>
                    <a:pt x="86360" y="214630"/>
                  </a:cubicBezTo>
                  <a:cubicBezTo>
                    <a:pt x="58420" y="191770"/>
                    <a:pt x="8890" y="148590"/>
                    <a:pt x="2540" y="124460"/>
                  </a:cubicBezTo>
                  <a:cubicBezTo>
                    <a:pt x="0" y="111760"/>
                    <a:pt x="3810" y="96520"/>
                    <a:pt x="11430" y="91440"/>
                  </a:cubicBezTo>
                  <a:cubicBezTo>
                    <a:pt x="19050" y="86360"/>
                    <a:pt x="44450" y="96520"/>
                    <a:pt x="44450" y="96520"/>
                  </a:cubicBezTo>
                </a:path>
              </a:pathLst>
            </a:custGeom>
            <a:solidFill>
              <a:srgbClr val="000000">
                <a:alpha val="0"/>
              </a:srgbClr>
            </a:solidFill>
            <a:ln cap="sq">
              <a:noFill/>
              <a:prstDash val="solid"/>
              <a:miter/>
            </a:ln>
          </p:spPr>
        </p:sp>
      </p:grpSp>
      <p:sp>
        <p:nvSpPr>
          <p:cNvPr name="Freeform 7" id="7"/>
          <p:cNvSpPr/>
          <p:nvPr/>
        </p:nvSpPr>
        <p:spPr>
          <a:xfrm flipH="false" flipV="false" rot="0">
            <a:off x="1055567" y="1966330"/>
            <a:ext cx="7147409" cy="7879279"/>
          </a:xfrm>
          <a:custGeom>
            <a:avLst/>
            <a:gdLst/>
            <a:ahLst/>
            <a:cxnLst/>
            <a:rect r="r" b="b" t="t" l="l"/>
            <a:pathLst>
              <a:path h="7879279" w="7147409">
                <a:moveTo>
                  <a:pt x="0" y="0"/>
                </a:moveTo>
                <a:lnTo>
                  <a:pt x="7147409" y="0"/>
                </a:lnTo>
                <a:lnTo>
                  <a:pt x="7147409" y="7879279"/>
                </a:lnTo>
                <a:lnTo>
                  <a:pt x="0" y="7879279"/>
                </a:lnTo>
                <a:lnTo>
                  <a:pt x="0" y="0"/>
                </a:lnTo>
                <a:close/>
              </a:path>
            </a:pathLst>
          </a:custGeom>
          <a:blipFill>
            <a:blip r:embed="rId8"/>
            <a:stretch>
              <a:fillRect l="0" t="0" r="0" b="0"/>
            </a:stretch>
          </a:blipFill>
        </p:spPr>
      </p:sp>
      <p:sp>
        <p:nvSpPr>
          <p:cNvPr name="TextBox 8" id="8"/>
          <p:cNvSpPr txBox="true"/>
          <p:nvPr/>
        </p:nvSpPr>
        <p:spPr>
          <a:xfrm rot="0">
            <a:off x="3845194" y="247836"/>
            <a:ext cx="8715565" cy="1295028"/>
          </a:xfrm>
          <a:prstGeom prst="rect">
            <a:avLst/>
          </a:prstGeom>
        </p:spPr>
        <p:txBody>
          <a:bodyPr anchor="t" rtlCol="false" tIns="0" lIns="0" bIns="0" rIns="0">
            <a:spAutoFit/>
          </a:bodyPr>
          <a:lstStyle/>
          <a:p>
            <a:pPr algn="ctr">
              <a:lnSpc>
                <a:spcPts val="8813"/>
              </a:lnSpc>
              <a:spcBef>
                <a:spcPct val="0"/>
              </a:spcBef>
            </a:pPr>
            <a:r>
              <a:rPr lang="en-US" b="true" sz="6779">
                <a:solidFill>
                  <a:srgbClr val="DE797A"/>
                </a:solidFill>
                <a:latin typeface="Agrandir Bold"/>
                <a:ea typeface="Agrandir Bold"/>
                <a:cs typeface="Agrandir Bold"/>
                <a:sym typeface="Agrandir Bold"/>
              </a:rPr>
              <a:t>Model Evaluation</a:t>
            </a:r>
          </a:p>
        </p:txBody>
      </p:sp>
    </p:spTree>
  </p:cSld>
  <p:clrMapOvr>
    <a:masterClrMapping/>
  </p:clrMapOvr>
  <p:transition spd="fast">
    <p:cover dir="d"/>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C5BE"/>
        </a:solidFill>
      </p:bgPr>
    </p:bg>
    <p:spTree>
      <p:nvGrpSpPr>
        <p:cNvPr id="1" name=""/>
        <p:cNvGrpSpPr/>
        <p:nvPr/>
      </p:nvGrpSpPr>
      <p:grpSpPr>
        <a:xfrm>
          <a:off x="0" y="0"/>
          <a:ext cx="0" cy="0"/>
          <a:chOff x="0" y="0"/>
          <a:chExt cx="0" cy="0"/>
        </a:xfrm>
      </p:grpSpPr>
      <p:sp>
        <p:nvSpPr>
          <p:cNvPr name="Freeform 2" id="2"/>
          <p:cNvSpPr/>
          <p:nvPr/>
        </p:nvSpPr>
        <p:spPr>
          <a:xfrm flipH="false" flipV="false" rot="0">
            <a:off x="-905325" y="-408783"/>
            <a:ext cx="4587733" cy="5557826"/>
          </a:xfrm>
          <a:custGeom>
            <a:avLst/>
            <a:gdLst/>
            <a:ahLst/>
            <a:cxnLst/>
            <a:rect r="r" b="b" t="t" l="l"/>
            <a:pathLst>
              <a:path h="5557826" w="4587733">
                <a:moveTo>
                  <a:pt x="0" y="0"/>
                </a:moveTo>
                <a:lnTo>
                  <a:pt x="4587733" y="0"/>
                </a:lnTo>
                <a:lnTo>
                  <a:pt x="4587733" y="5557826"/>
                </a:lnTo>
                <a:lnTo>
                  <a:pt x="0" y="5557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551814" y="2370130"/>
            <a:ext cx="9922201" cy="5002177"/>
          </a:xfrm>
          <a:custGeom>
            <a:avLst/>
            <a:gdLst/>
            <a:ahLst/>
            <a:cxnLst/>
            <a:rect r="r" b="b" t="t" l="l"/>
            <a:pathLst>
              <a:path h="5002177" w="9922201">
                <a:moveTo>
                  <a:pt x="0" y="0"/>
                </a:moveTo>
                <a:lnTo>
                  <a:pt x="9922201" y="0"/>
                </a:lnTo>
                <a:lnTo>
                  <a:pt x="9922201" y="5002178"/>
                </a:lnTo>
                <a:lnTo>
                  <a:pt x="0" y="5002178"/>
                </a:lnTo>
                <a:lnTo>
                  <a:pt x="0" y="0"/>
                </a:lnTo>
                <a:close/>
              </a:path>
            </a:pathLst>
          </a:custGeom>
          <a:blipFill>
            <a:blip r:embed="rId4">
              <a:extLst>
                <a:ext uri="{96DAC541-7B7A-43D3-8B79-37D633B846F1}">
                  <asvg:svgBlip xmlns:asvg="http://schemas.microsoft.com/office/drawing/2016/SVG/main" r:embed="rId5"/>
                </a:ext>
              </a:extLst>
            </a:blip>
            <a:stretch>
              <a:fillRect l="0" t="-19399" r="0" b="-21614"/>
            </a:stretch>
          </a:blipFill>
        </p:spPr>
      </p:sp>
      <p:sp>
        <p:nvSpPr>
          <p:cNvPr name="TextBox 4" id="4"/>
          <p:cNvSpPr txBox="true"/>
          <p:nvPr/>
        </p:nvSpPr>
        <p:spPr>
          <a:xfrm rot="0">
            <a:off x="1531993" y="3681140"/>
            <a:ext cx="14463067" cy="1924050"/>
          </a:xfrm>
          <a:prstGeom prst="rect">
            <a:avLst/>
          </a:prstGeom>
        </p:spPr>
        <p:txBody>
          <a:bodyPr anchor="t" rtlCol="false" tIns="0" lIns="0" bIns="0" rIns="0">
            <a:spAutoFit/>
          </a:bodyPr>
          <a:lstStyle/>
          <a:p>
            <a:pPr algn="l">
              <a:lnSpc>
                <a:spcPts val="12753"/>
              </a:lnSpc>
            </a:pPr>
            <a:r>
              <a:rPr lang="en-US" sz="10627">
                <a:solidFill>
                  <a:srgbClr val="A2272C"/>
                </a:solidFill>
                <a:latin typeface="Agrandir"/>
                <a:ea typeface="Agrandir"/>
                <a:cs typeface="Agrandir"/>
                <a:sym typeface="Agrandir"/>
              </a:rPr>
              <a:t>THANK YOU </a:t>
            </a:r>
          </a:p>
        </p:txBody>
      </p:sp>
      <p:sp>
        <p:nvSpPr>
          <p:cNvPr name="Freeform 5" id="5"/>
          <p:cNvSpPr/>
          <p:nvPr/>
        </p:nvSpPr>
        <p:spPr>
          <a:xfrm flipH="false" flipV="false" rot="5282488">
            <a:off x="13919687" y="4130222"/>
            <a:ext cx="5414609" cy="9893804"/>
          </a:xfrm>
          <a:custGeom>
            <a:avLst/>
            <a:gdLst/>
            <a:ahLst/>
            <a:cxnLst/>
            <a:rect r="r" b="b" t="t" l="l"/>
            <a:pathLst>
              <a:path h="9893804" w="5414609">
                <a:moveTo>
                  <a:pt x="0" y="0"/>
                </a:moveTo>
                <a:lnTo>
                  <a:pt x="5414609" y="0"/>
                </a:lnTo>
                <a:lnTo>
                  <a:pt x="5414609" y="9893805"/>
                </a:lnTo>
                <a:lnTo>
                  <a:pt x="0" y="98938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303740" y="3939129"/>
            <a:ext cx="3127547" cy="2263206"/>
          </a:xfrm>
          <a:custGeom>
            <a:avLst/>
            <a:gdLst/>
            <a:ahLst/>
            <a:cxnLst/>
            <a:rect r="r" b="b" t="t" l="l"/>
            <a:pathLst>
              <a:path h="2263206" w="3127547">
                <a:moveTo>
                  <a:pt x="0" y="0"/>
                </a:moveTo>
                <a:lnTo>
                  <a:pt x="3127547" y="0"/>
                </a:lnTo>
                <a:lnTo>
                  <a:pt x="3127547" y="2263207"/>
                </a:lnTo>
                <a:lnTo>
                  <a:pt x="0" y="22632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431287" y="4825497"/>
            <a:ext cx="3127547" cy="2263206"/>
          </a:xfrm>
          <a:custGeom>
            <a:avLst/>
            <a:gdLst/>
            <a:ahLst/>
            <a:cxnLst/>
            <a:rect r="r" b="b" t="t" l="l"/>
            <a:pathLst>
              <a:path h="2263206" w="3127547">
                <a:moveTo>
                  <a:pt x="0" y="0"/>
                </a:moveTo>
                <a:lnTo>
                  <a:pt x="3127547" y="0"/>
                </a:lnTo>
                <a:lnTo>
                  <a:pt x="3127547" y="2263206"/>
                </a:lnTo>
                <a:lnTo>
                  <a:pt x="0" y="22632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2198444" y="6630043"/>
            <a:ext cx="3127547" cy="2263206"/>
          </a:xfrm>
          <a:custGeom>
            <a:avLst/>
            <a:gdLst/>
            <a:ahLst/>
            <a:cxnLst/>
            <a:rect r="r" b="b" t="t" l="l"/>
            <a:pathLst>
              <a:path h="2263206" w="3127547">
                <a:moveTo>
                  <a:pt x="0" y="0"/>
                </a:moveTo>
                <a:lnTo>
                  <a:pt x="3127547" y="0"/>
                </a:lnTo>
                <a:lnTo>
                  <a:pt x="3127547" y="2263207"/>
                </a:lnTo>
                <a:lnTo>
                  <a:pt x="0" y="22632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12416205" y="1292757"/>
            <a:ext cx="4030165" cy="8624866"/>
            <a:chOff x="0" y="0"/>
            <a:chExt cx="5373553" cy="11499822"/>
          </a:xfrm>
        </p:grpSpPr>
        <p:sp>
          <p:nvSpPr>
            <p:cNvPr name="Freeform 10" id="10"/>
            <p:cNvSpPr/>
            <p:nvPr/>
          </p:nvSpPr>
          <p:spPr>
            <a:xfrm flipH="false" flipV="false" rot="0">
              <a:off x="0" y="0"/>
              <a:ext cx="5373553" cy="11499822"/>
            </a:xfrm>
            <a:custGeom>
              <a:avLst/>
              <a:gdLst/>
              <a:ahLst/>
              <a:cxnLst/>
              <a:rect r="r" b="b" t="t" l="l"/>
              <a:pathLst>
                <a:path h="11499822" w="5373553">
                  <a:moveTo>
                    <a:pt x="0" y="0"/>
                  </a:moveTo>
                  <a:lnTo>
                    <a:pt x="5373553" y="0"/>
                  </a:lnTo>
                  <a:lnTo>
                    <a:pt x="5373553" y="11499822"/>
                  </a:lnTo>
                  <a:lnTo>
                    <a:pt x="0" y="114998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280940" y="380411"/>
              <a:ext cx="4811672" cy="11119411"/>
            </a:xfrm>
            <a:custGeom>
              <a:avLst/>
              <a:gdLst/>
              <a:ahLst/>
              <a:cxnLst/>
              <a:rect r="r" b="b" t="t" l="l"/>
              <a:pathLst>
                <a:path h="11119411" w="4811672">
                  <a:moveTo>
                    <a:pt x="0" y="0"/>
                  </a:moveTo>
                  <a:lnTo>
                    <a:pt x="4811673" y="0"/>
                  </a:lnTo>
                  <a:lnTo>
                    <a:pt x="4811673" y="11119411"/>
                  </a:lnTo>
                  <a:lnTo>
                    <a:pt x="0" y="1111941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Freeform 12" id="12"/>
          <p:cNvSpPr/>
          <p:nvPr/>
        </p:nvSpPr>
        <p:spPr>
          <a:xfrm flipH="false" flipV="false" rot="0">
            <a:off x="14431287" y="4861694"/>
            <a:ext cx="3127547" cy="2263206"/>
          </a:xfrm>
          <a:custGeom>
            <a:avLst/>
            <a:gdLst/>
            <a:ahLst/>
            <a:cxnLst/>
            <a:rect r="r" b="b" t="t" l="l"/>
            <a:pathLst>
              <a:path h="2263206" w="3127547">
                <a:moveTo>
                  <a:pt x="0" y="0"/>
                </a:moveTo>
                <a:lnTo>
                  <a:pt x="3127547" y="0"/>
                </a:lnTo>
                <a:lnTo>
                  <a:pt x="3127547" y="2263206"/>
                </a:lnTo>
                <a:lnTo>
                  <a:pt x="0" y="22632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transition spd="fast">
    <p:cover dir="d"/>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C5BE"/>
        </a:solidFill>
      </p:bgPr>
    </p:bg>
    <p:spTree>
      <p:nvGrpSpPr>
        <p:cNvPr id="1" name=""/>
        <p:cNvGrpSpPr/>
        <p:nvPr/>
      </p:nvGrpSpPr>
      <p:grpSpPr>
        <a:xfrm>
          <a:off x="0" y="0"/>
          <a:ext cx="0" cy="0"/>
          <a:chOff x="0" y="0"/>
          <a:chExt cx="0" cy="0"/>
        </a:xfrm>
      </p:grpSpPr>
      <p:sp>
        <p:nvSpPr>
          <p:cNvPr name="Freeform 2" id="2"/>
          <p:cNvSpPr/>
          <p:nvPr/>
        </p:nvSpPr>
        <p:spPr>
          <a:xfrm flipH="false" flipV="false" rot="1338124">
            <a:off x="1519400" y="2572847"/>
            <a:ext cx="7551617" cy="7290743"/>
          </a:xfrm>
          <a:custGeom>
            <a:avLst/>
            <a:gdLst/>
            <a:ahLst/>
            <a:cxnLst/>
            <a:rect r="r" b="b" t="t" l="l"/>
            <a:pathLst>
              <a:path h="7290743" w="7551617">
                <a:moveTo>
                  <a:pt x="0" y="0"/>
                </a:moveTo>
                <a:lnTo>
                  <a:pt x="7551616" y="0"/>
                </a:lnTo>
                <a:lnTo>
                  <a:pt x="7551616" y="7290743"/>
                </a:lnTo>
                <a:lnTo>
                  <a:pt x="0" y="72907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630941" y="2996599"/>
            <a:ext cx="2039237" cy="2438219"/>
          </a:xfrm>
          <a:custGeom>
            <a:avLst/>
            <a:gdLst/>
            <a:ahLst/>
            <a:cxnLst/>
            <a:rect r="r" b="b" t="t" l="l"/>
            <a:pathLst>
              <a:path h="2438219" w="2039237">
                <a:moveTo>
                  <a:pt x="0" y="0"/>
                </a:moveTo>
                <a:lnTo>
                  <a:pt x="2039238" y="0"/>
                </a:lnTo>
                <a:lnTo>
                  <a:pt x="2039238" y="2438218"/>
                </a:lnTo>
                <a:lnTo>
                  <a:pt x="0" y="24382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425701">
            <a:off x="15786644" y="5934566"/>
            <a:ext cx="7315200" cy="3458095"/>
          </a:xfrm>
          <a:custGeom>
            <a:avLst/>
            <a:gdLst/>
            <a:ahLst/>
            <a:cxnLst/>
            <a:rect r="r" b="b" t="t" l="l"/>
            <a:pathLst>
              <a:path h="3458095" w="7315200">
                <a:moveTo>
                  <a:pt x="0" y="0"/>
                </a:moveTo>
                <a:lnTo>
                  <a:pt x="7315200" y="0"/>
                </a:lnTo>
                <a:lnTo>
                  <a:pt x="7315200" y="3458095"/>
                </a:lnTo>
                <a:lnTo>
                  <a:pt x="0" y="34580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178765">
            <a:off x="10595917" y="3527158"/>
            <a:ext cx="5208343" cy="7784209"/>
          </a:xfrm>
          <a:custGeom>
            <a:avLst/>
            <a:gdLst/>
            <a:ahLst/>
            <a:cxnLst/>
            <a:rect r="r" b="b" t="t" l="l"/>
            <a:pathLst>
              <a:path h="7784209" w="5208343">
                <a:moveTo>
                  <a:pt x="0" y="0"/>
                </a:moveTo>
                <a:lnTo>
                  <a:pt x="5208343" y="0"/>
                </a:lnTo>
                <a:lnTo>
                  <a:pt x="5208343" y="7784209"/>
                </a:lnTo>
                <a:lnTo>
                  <a:pt x="0" y="77842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262676" y="2996599"/>
            <a:ext cx="3369397" cy="2438219"/>
          </a:xfrm>
          <a:custGeom>
            <a:avLst/>
            <a:gdLst/>
            <a:ahLst/>
            <a:cxnLst/>
            <a:rect r="r" b="b" t="t" l="l"/>
            <a:pathLst>
              <a:path h="2438219" w="3369397">
                <a:moveTo>
                  <a:pt x="0" y="0"/>
                </a:moveTo>
                <a:lnTo>
                  <a:pt x="3369397" y="0"/>
                </a:lnTo>
                <a:lnTo>
                  <a:pt x="3369397" y="2438218"/>
                </a:lnTo>
                <a:lnTo>
                  <a:pt x="0" y="24382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357786">
            <a:off x="293684" y="-1877490"/>
            <a:ext cx="3043573" cy="5812379"/>
          </a:xfrm>
          <a:custGeom>
            <a:avLst/>
            <a:gdLst/>
            <a:ahLst/>
            <a:cxnLst/>
            <a:rect r="r" b="b" t="t" l="l"/>
            <a:pathLst>
              <a:path h="5812379" w="3043573">
                <a:moveTo>
                  <a:pt x="0" y="0"/>
                </a:moveTo>
                <a:lnTo>
                  <a:pt x="3043573" y="0"/>
                </a:lnTo>
                <a:lnTo>
                  <a:pt x="3043573" y="5812380"/>
                </a:lnTo>
                <a:lnTo>
                  <a:pt x="0" y="58123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8" id="8"/>
          <p:cNvSpPr txBox="true"/>
          <p:nvPr/>
        </p:nvSpPr>
        <p:spPr>
          <a:xfrm rot="0">
            <a:off x="2772478" y="5693291"/>
            <a:ext cx="5045459" cy="3845395"/>
          </a:xfrm>
          <a:prstGeom prst="rect">
            <a:avLst/>
          </a:prstGeom>
        </p:spPr>
        <p:txBody>
          <a:bodyPr anchor="t" rtlCol="false" tIns="0" lIns="0" bIns="0" rIns="0">
            <a:spAutoFit/>
          </a:bodyPr>
          <a:lstStyle/>
          <a:p>
            <a:pPr algn="ctr">
              <a:lnSpc>
                <a:spcPts val="3749"/>
              </a:lnSpc>
            </a:pPr>
            <a:r>
              <a:rPr lang="en-US" sz="3124" b="true">
                <a:solidFill>
                  <a:srgbClr val="A2272C"/>
                </a:solidFill>
                <a:latin typeface="Agrandir Bold"/>
                <a:ea typeface="Agrandir Bold"/>
                <a:cs typeface="Agrandir Bold"/>
                <a:sym typeface="Agrandir Bold"/>
              </a:rPr>
              <a:t>Objective:To develop a predictive model to accurately diagnose heart disease based on patient health parameters and medical history.</a:t>
            </a:r>
          </a:p>
          <a:p>
            <a:pPr algn="ctr">
              <a:lnSpc>
                <a:spcPts val="3749"/>
              </a:lnSpc>
            </a:pPr>
          </a:p>
        </p:txBody>
      </p:sp>
      <p:sp>
        <p:nvSpPr>
          <p:cNvPr name="TextBox 9" id="9"/>
          <p:cNvSpPr txBox="true"/>
          <p:nvPr/>
        </p:nvSpPr>
        <p:spPr>
          <a:xfrm rot="0">
            <a:off x="9646502" y="5487345"/>
            <a:ext cx="6383812" cy="3333280"/>
          </a:xfrm>
          <a:prstGeom prst="rect">
            <a:avLst/>
          </a:prstGeom>
        </p:spPr>
        <p:txBody>
          <a:bodyPr anchor="t" rtlCol="false" tIns="0" lIns="0" bIns="0" rIns="0">
            <a:spAutoFit/>
          </a:bodyPr>
          <a:lstStyle/>
          <a:p>
            <a:pPr algn="ctr">
              <a:lnSpc>
                <a:spcPts val="2876"/>
              </a:lnSpc>
            </a:pPr>
            <a:r>
              <a:rPr lang="en-US" sz="2397" b="true">
                <a:solidFill>
                  <a:srgbClr val="A2272C"/>
                </a:solidFill>
                <a:latin typeface="Agrandir Bold"/>
                <a:ea typeface="Agrandir Bold"/>
                <a:cs typeface="Agrandir Bold"/>
                <a:sym typeface="Agrandir Bold"/>
              </a:rPr>
              <a:t>Challenges:</a:t>
            </a:r>
          </a:p>
          <a:p>
            <a:pPr algn="ctr">
              <a:lnSpc>
                <a:spcPts val="2876"/>
              </a:lnSpc>
            </a:pPr>
            <a:r>
              <a:rPr lang="en-US" sz="2397" b="true">
                <a:solidFill>
                  <a:srgbClr val="A2272C"/>
                </a:solidFill>
                <a:latin typeface="Agrandir Bold"/>
                <a:ea typeface="Agrandir Bold"/>
                <a:cs typeface="Agrandir Bold"/>
                <a:sym typeface="Agrandir Bold"/>
              </a:rPr>
              <a:t>Challenges in Heart Disease Prediction</a:t>
            </a:r>
          </a:p>
          <a:p>
            <a:pPr algn="ctr">
              <a:lnSpc>
                <a:spcPts val="2876"/>
              </a:lnSpc>
            </a:pPr>
            <a:r>
              <a:rPr lang="en-US" sz="2397" b="true">
                <a:solidFill>
                  <a:srgbClr val="A2272C"/>
                </a:solidFill>
                <a:latin typeface="Agrandir Bold"/>
                <a:ea typeface="Agrandir Bold"/>
                <a:cs typeface="Agrandir Bold"/>
                <a:sym typeface="Agrandir Bold"/>
              </a:rPr>
              <a:t>•Early diagnosis is crucial to prevent severe healthoutcomes.</a:t>
            </a:r>
          </a:p>
          <a:p>
            <a:pPr algn="ctr">
              <a:lnSpc>
                <a:spcPts val="2876"/>
              </a:lnSpc>
            </a:pPr>
            <a:r>
              <a:rPr lang="en-US" sz="2397" b="true">
                <a:solidFill>
                  <a:srgbClr val="A2272C"/>
                </a:solidFill>
                <a:latin typeface="Agrandir Bold"/>
                <a:ea typeface="Agrandir Bold"/>
                <a:cs typeface="Agrandir Bold"/>
                <a:sym typeface="Agrandir Bold"/>
              </a:rPr>
              <a:t>•Data includes a wide range of health parameters, making it complex.</a:t>
            </a:r>
          </a:p>
          <a:p>
            <a:pPr algn="ctr">
              <a:lnSpc>
                <a:spcPts val="2876"/>
              </a:lnSpc>
            </a:pPr>
            <a:r>
              <a:rPr lang="en-US" sz="2397" b="true">
                <a:solidFill>
                  <a:srgbClr val="A2272C"/>
                </a:solidFill>
                <a:latin typeface="Agrandir Bold"/>
                <a:ea typeface="Agrandir Bold"/>
                <a:cs typeface="Agrandir Bold"/>
                <a:sym typeface="Agrandir Bold"/>
              </a:rPr>
              <a:t>•Need for high accuracy to reduce false positives and negatives.</a:t>
            </a:r>
          </a:p>
          <a:p>
            <a:pPr algn="ctr">
              <a:lnSpc>
                <a:spcPts val="2876"/>
              </a:lnSpc>
            </a:pPr>
          </a:p>
        </p:txBody>
      </p:sp>
      <p:sp>
        <p:nvSpPr>
          <p:cNvPr name="TextBox 10" id="10"/>
          <p:cNvSpPr txBox="true"/>
          <p:nvPr/>
        </p:nvSpPr>
        <p:spPr>
          <a:xfrm rot="0">
            <a:off x="1028700" y="706419"/>
            <a:ext cx="15742871" cy="2876465"/>
          </a:xfrm>
          <a:prstGeom prst="rect">
            <a:avLst/>
          </a:prstGeom>
        </p:spPr>
        <p:txBody>
          <a:bodyPr anchor="t" rtlCol="false" tIns="0" lIns="0" bIns="0" rIns="0">
            <a:spAutoFit/>
          </a:bodyPr>
          <a:lstStyle/>
          <a:p>
            <a:pPr algn="ctr">
              <a:lnSpc>
                <a:spcPts val="7519"/>
              </a:lnSpc>
            </a:pPr>
            <a:r>
              <a:rPr lang="en-US" b="true" sz="6595">
                <a:solidFill>
                  <a:srgbClr val="A2272C"/>
                </a:solidFill>
                <a:latin typeface="Londrina Solid Heavy"/>
                <a:ea typeface="Londrina Solid Heavy"/>
                <a:cs typeface="Londrina Solid Heavy"/>
                <a:sym typeface="Londrina Solid Heavy"/>
              </a:rPr>
              <a:t>PREDICTING HEART DISEASE USING MACHINE LEARNING MODELS</a:t>
            </a:r>
          </a:p>
          <a:p>
            <a:pPr algn="ctr" marL="0" indent="0" lvl="0">
              <a:lnSpc>
                <a:spcPts val="7519"/>
              </a:lnSpc>
            </a:pPr>
          </a:p>
        </p:txBody>
      </p:sp>
    </p:spTree>
  </p:cSld>
  <p:clrMapOvr>
    <a:masterClrMapping/>
  </p:clrMapOvr>
  <p:transition spd="fast">
    <p:cover dir="d"/>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94F52"/>
        </a:solidFill>
      </p:bgPr>
    </p:bg>
    <p:spTree>
      <p:nvGrpSpPr>
        <p:cNvPr id="1" name=""/>
        <p:cNvGrpSpPr/>
        <p:nvPr/>
      </p:nvGrpSpPr>
      <p:grpSpPr>
        <a:xfrm>
          <a:off x="0" y="0"/>
          <a:ext cx="0" cy="0"/>
          <a:chOff x="0" y="0"/>
          <a:chExt cx="0" cy="0"/>
        </a:xfrm>
      </p:grpSpPr>
      <p:sp>
        <p:nvSpPr>
          <p:cNvPr name="Freeform 2" id="2"/>
          <p:cNvSpPr/>
          <p:nvPr/>
        </p:nvSpPr>
        <p:spPr>
          <a:xfrm flipH="false" flipV="false" rot="-665660">
            <a:off x="-1607290" y="-753259"/>
            <a:ext cx="5813856" cy="3541167"/>
          </a:xfrm>
          <a:custGeom>
            <a:avLst/>
            <a:gdLst/>
            <a:ahLst/>
            <a:cxnLst/>
            <a:rect r="r" b="b" t="t" l="l"/>
            <a:pathLst>
              <a:path h="3541167" w="5813856">
                <a:moveTo>
                  <a:pt x="0" y="0"/>
                </a:moveTo>
                <a:lnTo>
                  <a:pt x="5813855" y="0"/>
                </a:lnTo>
                <a:lnTo>
                  <a:pt x="5813855" y="3541166"/>
                </a:lnTo>
                <a:lnTo>
                  <a:pt x="0" y="3541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99638" y="1914169"/>
            <a:ext cx="7044217" cy="7641487"/>
            <a:chOff x="0" y="0"/>
            <a:chExt cx="12895919" cy="13989346"/>
          </a:xfrm>
        </p:grpSpPr>
        <p:sp>
          <p:nvSpPr>
            <p:cNvPr name="Freeform 4" id="4"/>
            <p:cNvSpPr/>
            <p:nvPr/>
          </p:nvSpPr>
          <p:spPr>
            <a:xfrm flipH="false" flipV="false" rot="0">
              <a:off x="-19558" y="-6477"/>
              <a:ext cx="12934780" cy="14009667"/>
            </a:xfrm>
            <a:custGeom>
              <a:avLst/>
              <a:gdLst/>
              <a:ahLst/>
              <a:cxnLst/>
              <a:rect r="r" b="b" t="t" l="l"/>
              <a:pathLst>
                <a:path h="14009667" w="12934780">
                  <a:moveTo>
                    <a:pt x="12906078" y="10974690"/>
                  </a:moveTo>
                  <a:cubicBezTo>
                    <a:pt x="12891600" y="12801897"/>
                    <a:pt x="12864042" y="12914799"/>
                    <a:pt x="12819846" y="13018686"/>
                  </a:cubicBezTo>
                  <a:cubicBezTo>
                    <a:pt x="12787207" y="13095267"/>
                    <a:pt x="12742122" y="13166641"/>
                    <a:pt x="12696528" y="13236110"/>
                  </a:cubicBezTo>
                  <a:cubicBezTo>
                    <a:pt x="12597214" y="13387620"/>
                    <a:pt x="12489264" y="13548657"/>
                    <a:pt x="12343976" y="13659782"/>
                  </a:cubicBezTo>
                  <a:cubicBezTo>
                    <a:pt x="12160462" y="13799990"/>
                    <a:pt x="11931226" y="13867426"/>
                    <a:pt x="11705801" y="13901463"/>
                  </a:cubicBezTo>
                  <a:cubicBezTo>
                    <a:pt x="11444436" y="13940960"/>
                    <a:pt x="11179767" y="13938039"/>
                    <a:pt x="10916115" y="13944008"/>
                  </a:cubicBezTo>
                  <a:cubicBezTo>
                    <a:pt x="10645606" y="13950231"/>
                    <a:pt x="10375476" y="13966106"/>
                    <a:pt x="10105348" y="13980711"/>
                  </a:cubicBezTo>
                  <a:cubicBezTo>
                    <a:pt x="2582291" y="14009667"/>
                    <a:pt x="1825117" y="14000268"/>
                    <a:pt x="1292479" y="13930038"/>
                  </a:cubicBezTo>
                  <a:cubicBezTo>
                    <a:pt x="841502" y="13870601"/>
                    <a:pt x="587502" y="13760239"/>
                    <a:pt x="286639" y="13398416"/>
                  </a:cubicBezTo>
                  <a:cubicBezTo>
                    <a:pt x="151130" y="13235474"/>
                    <a:pt x="54610" y="13039006"/>
                    <a:pt x="28702" y="12827423"/>
                  </a:cubicBezTo>
                  <a:cubicBezTo>
                    <a:pt x="0" y="6628159"/>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6606068" y="7620"/>
                  </a:cubicBezTo>
                  <a:cubicBezTo>
                    <a:pt x="10237682" y="0"/>
                    <a:pt x="10563183" y="39624"/>
                    <a:pt x="10839027" y="32004"/>
                  </a:cubicBezTo>
                  <a:cubicBezTo>
                    <a:pt x="11102678" y="24765"/>
                    <a:pt x="11447484" y="42672"/>
                    <a:pt x="11710120" y="72771"/>
                  </a:cubicBezTo>
                  <a:cubicBezTo>
                    <a:pt x="12145222" y="122428"/>
                    <a:pt x="12392237" y="161163"/>
                    <a:pt x="12643315" y="540258"/>
                  </a:cubicBezTo>
                  <a:cubicBezTo>
                    <a:pt x="12707324" y="638302"/>
                    <a:pt x="12764601" y="740664"/>
                    <a:pt x="12810321" y="848614"/>
                  </a:cubicBezTo>
                  <a:cubicBezTo>
                    <a:pt x="12896553" y="1052957"/>
                    <a:pt x="12934781" y="1273937"/>
                    <a:pt x="12906078" y="10974690"/>
                  </a:cubicBezTo>
                  <a:close/>
                </a:path>
              </a:pathLst>
            </a:custGeom>
            <a:solidFill>
              <a:srgbClr val="F8B6AD"/>
            </a:solidFill>
          </p:spPr>
        </p:sp>
      </p:grpSp>
      <p:grpSp>
        <p:nvGrpSpPr>
          <p:cNvPr name="Group 5" id="5"/>
          <p:cNvGrpSpPr/>
          <p:nvPr/>
        </p:nvGrpSpPr>
        <p:grpSpPr>
          <a:xfrm rot="0">
            <a:off x="1729566" y="2081203"/>
            <a:ext cx="5861195" cy="6646031"/>
            <a:chOff x="0" y="0"/>
            <a:chExt cx="7814927" cy="8861375"/>
          </a:xfrm>
        </p:grpSpPr>
        <p:sp>
          <p:nvSpPr>
            <p:cNvPr name="TextBox 6" id="6"/>
            <p:cNvSpPr txBox="true"/>
            <p:nvPr/>
          </p:nvSpPr>
          <p:spPr>
            <a:xfrm rot="0">
              <a:off x="0" y="4002902"/>
              <a:ext cx="7814927" cy="4858473"/>
            </a:xfrm>
            <a:prstGeom prst="rect">
              <a:avLst/>
            </a:prstGeom>
          </p:spPr>
          <p:txBody>
            <a:bodyPr anchor="t" rtlCol="false" tIns="0" lIns="0" bIns="0" rIns="0">
              <a:spAutoFit/>
            </a:bodyPr>
            <a:lstStyle/>
            <a:p>
              <a:pPr algn="ctr">
                <a:lnSpc>
                  <a:spcPts val="3600"/>
                </a:lnSpc>
              </a:pPr>
            </a:p>
            <a:p>
              <a:pPr algn="ctr">
                <a:lnSpc>
                  <a:spcPts val="3600"/>
                </a:lnSpc>
              </a:pPr>
              <a:r>
                <a:rPr lang="en-US" sz="2769">
                  <a:solidFill>
                    <a:srgbClr val="3F322B"/>
                  </a:solidFill>
                  <a:latin typeface="TT Rounds Neue"/>
                  <a:ea typeface="TT Rounds Neue"/>
                  <a:cs typeface="TT Rounds Neue"/>
                  <a:sym typeface="TT Rounds Neue"/>
                </a:rPr>
                <a:t>A user-friendly platform with a drag-and-drop interface, offering a comprehensive machine learning experience. It supports a wide range of algorithms, including XGBoost, ensuring versatility and ease of use.</a:t>
              </a:r>
            </a:p>
            <a:p>
              <a:pPr algn="ctr">
                <a:lnSpc>
                  <a:spcPts val="3600"/>
                </a:lnSpc>
              </a:pPr>
            </a:p>
          </p:txBody>
        </p:sp>
        <p:sp>
          <p:nvSpPr>
            <p:cNvPr name="TextBox 7" id="7"/>
            <p:cNvSpPr txBox="true"/>
            <p:nvPr/>
          </p:nvSpPr>
          <p:spPr>
            <a:xfrm rot="0">
              <a:off x="0" y="123825"/>
              <a:ext cx="7814927" cy="3454119"/>
            </a:xfrm>
            <a:prstGeom prst="rect">
              <a:avLst/>
            </a:prstGeom>
          </p:spPr>
          <p:txBody>
            <a:bodyPr anchor="t" rtlCol="false" tIns="0" lIns="0" bIns="0" rIns="0">
              <a:spAutoFit/>
            </a:bodyPr>
            <a:lstStyle/>
            <a:p>
              <a:pPr algn="ctr">
                <a:lnSpc>
                  <a:spcPts val="6647"/>
                </a:lnSpc>
              </a:pPr>
            </a:p>
            <a:p>
              <a:pPr algn="ctr">
                <a:lnSpc>
                  <a:spcPts val="6647"/>
                </a:lnSpc>
              </a:pPr>
              <a:r>
                <a:rPr lang="en-US" b="true" sz="6647" spc="-66">
                  <a:solidFill>
                    <a:srgbClr val="303F80"/>
                  </a:solidFill>
                  <a:latin typeface="TT Rounds Condensed Bold"/>
                  <a:ea typeface="TT Rounds Condensed Bold"/>
                  <a:cs typeface="TT Rounds Condensed Bold"/>
                  <a:sym typeface="TT Rounds Condensed Bold"/>
                </a:rPr>
                <a:t>WHY RAPIDMINER?</a:t>
              </a:r>
            </a:p>
          </p:txBody>
        </p:sp>
      </p:grpSp>
      <p:sp>
        <p:nvSpPr>
          <p:cNvPr name="Freeform 8" id="8"/>
          <p:cNvSpPr/>
          <p:nvPr/>
        </p:nvSpPr>
        <p:spPr>
          <a:xfrm flipH="false" flipV="false" rot="-665660">
            <a:off x="13305858" y="7642451"/>
            <a:ext cx="5813856" cy="3541167"/>
          </a:xfrm>
          <a:custGeom>
            <a:avLst/>
            <a:gdLst/>
            <a:ahLst/>
            <a:cxnLst/>
            <a:rect r="r" b="b" t="t" l="l"/>
            <a:pathLst>
              <a:path h="3541167" w="5813856">
                <a:moveTo>
                  <a:pt x="0" y="0"/>
                </a:moveTo>
                <a:lnTo>
                  <a:pt x="5813856" y="0"/>
                </a:lnTo>
                <a:lnTo>
                  <a:pt x="5813856" y="3541167"/>
                </a:lnTo>
                <a:lnTo>
                  <a:pt x="0" y="3541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0215083" y="1914169"/>
            <a:ext cx="7044217" cy="7641487"/>
            <a:chOff x="0" y="0"/>
            <a:chExt cx="12895919" cy="13989346"/>
          </a:xfrm>
        </p:grpSpPr>
        <p:sp>
          <p:nvSpPr>
            <p:cNvPr name="Freeform 10" id="10"/>
            <p:cNvSpPr/>
            <p:nvPr/>
          </p:nvSpPr>
          <p:spPr>
            <a:xfrm flipH="false" flipV="false" rot="0">
              <a:off x="-19558" y="-6477"/>
              <a:ext cx="12934780" cy="14009667"/>
            </a:xfrm>
            <a:custGeom>
              <a:avLst/>
              <a:gdLst/>
              <a:ahLst/>
              <a:cxnLst/>
              <a:rect r="r" b="b" t="t" l="l"/>
              <a:pathLst>
                <a:path h="14009667" w="12934780">
                  <a:moveTo>
                    <a:pt x="12906078" y="10974690"/>
                  </a:moveTo>
                  <a:cubicBezTo>
                    <a:pt x="12891600" y="12801897"/>
                    <a:pt x="12864042" y="12914799"/>
                    <a:pt x="12819846" y="13018686"/>
                  </a:cubicBezTo>
                  <a:cubicBezTo>
                    <a:pt x="12787207" y="13095267"/>
                    <a:pt x="12742122" y="13166641"/>
                    <a:pt x="12696528" y="13236110"/>
                  </a:cubicBezTo>
                  <a:cubicBezTo>
                    <a:pt x="12597214" y="13387620"/>
                    <a:pt x="12489264" y="13548657"/>
                    <a:pt x="12343976" y="13659782"/>
                  </a:cubicBezTo>
                  <a:cubicBezTo>
                    <a:pt x="12160462" y="13799990"/>
                    <a:pt x="11931226" y="13867426"/>
                    <a:pt x="11705801" y="13901463"/>
                  </a:cubicBezTo>
                  <a:cubicBezTo>
                    <a:pt x="11444436" y="13940960"/>
                    <a:pt x="11179767" y="13938039"/>
                    <a:pt x="10916115" y="13944008"/>
                  </a:cubicBezTo>
                  <a:cubicBezTo>
                    <a:pt x="10645606" y="13950231"/>
                    <a:pt x="10375476" y="13966106"/>
                    <a:pt x="10105348" y="13980711"/>
                  </a:cubicBezTo>
                  <a:cubicBezTo>
                    <a:pt x="2582291" y="14009667"/>
                    <a:pt x="1825117" y="14000268"/>
                    <a:pt x="1292479" y="13930038"/>
                  </a:cubicBezTo>
                  <a:cubicBezTo>
                    <a:pt x="841502" y="13870601"/>
                    <a:pt x="587502" y="13760239"/>
                    <a:pt x="286639" y="13398416"/>
                  </a:cubicBezTo>
                  <a:cubicBezTo>
                    <a:pt x="151130" y="13235474"/>
                    <a:pt x="54610" y="13039006"/>
                    <a:pt x="28702" y="12827423"/>
                  </a:cubicBezTo>
                  <a:cubicBezTo>
                    <a:pt x="0" y="6628159"/>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6606068" y="7620"/>
                  </a:cubicBezTo>
                  <a:cubicBezTo>
                    <a:pt x="10237682" y="0"/>
                    <a:pt x="10563183" y="39624"/>
                    <a:pt x="10839027" y="32004"/>
                  </a:cubicBezTo>
                  <a:cubicBezTo>
                    <a:pt x="11102678" y="24765"/>
                    <a:pt x="11447484" y="42672"/>
                    <a:pt x="11710120" y="72771"/>
                  </a:cubicBezTo>
                  <a:cubicBezTo>
                    <a:pt x="12145222" y="122428"/>
                    <a:pt x="12392237" y="161163"/>
                    <a:pt x="12643315" y="540258"/>
                  </a:cubicBezTo>
                  <a:cubicBezTo>
                    <a:pt x="12707324" y="638302"/>
                    <a:pt x="12764601" y="740664"/>
                    <a:pt x="12810321" y="848614"/>
                  </a:cubicBezTo>
                  <a:cubicBezTo>
                    <a:pt x="12896553" y="1052957"/>
                    <a:pt x="12934781" y="1273937"/>
                    <a:pt x="12906078" y="10974690"/>
                  </a:cubicBezTo>
                  <a:close/>
                </a:path>
              </a:pathLst>
            </a:custGeom>
            <a:solidFill>
              <a:srgbClr val="F8B6AD"/>
            </a:solidFill>
          </p:spPr>
        </p:sp>
      </p:grpSp>
      <p:sp>
        <p:nvSpPr>
          <p:cNvPr name="TextBox 11" id="11"/>
          <p:cNvSpPr txBox="true"/>
          <p:nvPr/>
        </p:nvSpPr>
        <p:spPr>
          <a:xfrm rot="0">
            <a:off x="10396770" y="5423269"/>
            <a:ext cx="6680842" cy="3343832"/>
          </a:xfrm>
          <a:prstGeom prst="rect">
            <a:avLst/>
          </a:prstGeom>
        </p:spPr>
        <p:txBody>
          <a:bodyPr anchor="t" rtlCol="false" tIns="0" lIns="0" bIns="0" rIns="0">
            <a:spAutoFit/>
          </a:bodyPr>
          <a:lstStyle/>
          <a:p>
            <a:pPr algn="ctr">
              <a:lnSpc>
                <a:spcPts val="2933"/>
              </a:lnSpc>
              <a:spcBef>
                <a:spcPct val="0"/>
              </a:spcBef>
            </a:pPr>
            <a:r>
              <a:rPr lang="en-US" sz="2573">
                <a:solidFill>
                  <a:srgbClr val="000000"/>
                </a:solidFill>
                <a:latin typeface="TT Rounds Neue"/>
                <a:ea typeface="TT Rounds Neue"/>
                <a:cs typeface="TT Rounds Neue"/>
                <a:sym typeface="TT Rounds Neue"/>
              </a:rPr>
              <a:t>Data Preprocessing: Transforming and organizing data to ensure it's ready for analysis.</a:t>
            </a:r>
          </a:p>
          <a:p>
            <a:pPr algn="ctr">
              <a:lnSpc>
                <a:spcPts val="2933"/>
              </a:lnSpc>
              <a:spcBef>
                <a:spcPct val="0"/>
              </a:spcBef>
            </a:pPr>
            <a:r>
              <a:rPr lang="en-US" sz="2573">
                <a:solidFill>
                  <a:srgbClr val="000000"/>
                </a:solidFill>
                <a:latin typeface="TT Rounds Neue"/>
                <a:ea typeface="TT Rounds Neue"/>
                <a:cs typeface="TT Rounds Neue"/>
                <a:sym typeface="TT Rounds Neue"/>
              </a:rPr>
              <a:t>Model Training: Seamlessly developing an XGBoost model using the RapidMiner platform.</a:t>
            </a:r>
          </a:p>
          <a:p>
            <a:pPr algn="ctr">
              <a:lnSpc>
                <a:spcPts val="2933"/>
              </a:lnSpc>
              <a:spcBef>
                <a:spcPct val="0"/>
              </a:spcBef>
            </a:pPr>
            <a:r>
              <a:rPr lang="en-US" sz="2573">
                <a:solidFill>
                  <a:srgbClr val="000000"/>
                </a:solidFill>
                <a:latin typeface="TT Rounds Neue"/>
                <a:ea typeface="TT Rounds Neue"/>
                <a:cs typeface="TT Rounds Neue"/>
                <a:sym typeface="TT Rounds Neue"/>
              </a:rPr>
              <a:t>Evaluation: Measuring the model’s performance using a variety of assessment criteria.</a:t>
            </a:r>
          </a:p>
        </p:txBody>
      </p:sp>
      <p:sp>
        <p:nvSpPr>
          <p:cNvPr name="TextBox 12" id="12"/>
          <p:cNvSpPr txBox="true"/>
          <p:nvPr/>
        </p:nvSpPr>
        <p:spPr>
          <a:xfrm rot="0">
            <a:off x="9368054" y="3073864"/>
            <a:ext cx="8406052" cy="1461775"/>
          </a:xfrm>
          <a:prstGeom prst="rect">
            <a:avLst/>
          </a:prstGeom>
        </p:spPr>
        <p:txBody>
          <a:bodyPr anchor="t" rtlCol="false" tIns="0" lIns="0" bIns="0" rIns="0">
            <a:spAutoFit/>
          </a:bodyPr>
          <a:lstStyle/>
          <a:p>
            <a:pPr algn="ctr">
              <a:lnSpc>
                <a:spcPts val="5700"/>
              </a:lnSpc>
              <a:spcBef>
                <a:spcPct val="0"/>
              </a:spcBef>
            </a:pPr>
            <a:r>
              <a:rPr lang="en-US" b="true" sz="5000">
                <a:solidFill>
                  <a:srgbClr val="303F80"/>
                </a:solidFill>
                <a:latin typeface="TT Rounds Neue Bold"/>
                <a:ea typeface="TT Rounds Neue Bold"/>
                <a:cs typeface="TT Rounds Neue Bold"/>
                <a:sym typeface="TT Rounds Neue Bold"/>
              </a:rPr>
              <a:t>WORKFLOW IN RAPIDMINER</a:t>
            </a:r>
          </a:p>
        </p:txBody>
      </p:sp>
      <p:sp>
        <p:nvSpPr>
          <p:cNvPr name="TextBox 13" id="13"/>
          <p:cNvSpPr txBox="true"/>
          <p:nvPr/>
        </p:nvSpPr>
        <p:spPr>
          <a:xfrm rot="0">
            <a:off x="3476089" y="333284"/>
            <a:ext cx="11335822" cy="1094906"/>
          </a:xfrm>
          <a:prstGeom prst="rect">
            <a:avLst/>
          </a:prstGeom>
        </p:spPr>
        <p:txBody>
          <a:bodyPr anchor="t" rtlCol="false" tIns="0" lIns="0" bIns="0" rIns="0">
            <a:spAutoFit/>
          </a:bodyPr>
          <a:lstStyle/>
          <a:p>
            <a:pPr algn="ctr">
              <a:lnSpc>
                <a:spcPts val="8479"/>
              </a:lnSpc>
              <a:spcBef>
                <a:spcPct val="0"/>
              </a:spcBef>
            </a:pPr>
            <a:r>
              <a:rPr lang="en-US" b="true" sz="7438">
                <a:solidFill>
                  <a:srgbClr val="000000"/>
                </a:solidFill>
                <a:latin typeface="TT Rounds Neue Bold"/>
                <a:ea typeface="TT Rounds Neue Bold"/>
                <a:cs typeface="TT Rounds Neue Bold"/>
                <a:sym typeface="TT Rounds Neue Bold"/>
              </a:rPr>
              <a:t>RAPIDMINER OVERVIEW</a:t>
            </a:r>
          </a:p>
        </p:txBody>
      </p:sp>
    </p:spTree>
  </p:cSld>
  <p:clrMapOvr>
    <a:masterClrMapping/>
  </p:clrMapOvr>
  <p:transition spd="fast">
    <p:cover dir="d"/>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C5BE"/>
        </a:solidFill>
      </p:bgPr>
    </p:bg>
    <p:spTree>
      <p:nvGrpSpPr>
        <p:cNvPr id="1" name=""/>
        <p:cNvGrpSpPr/>
        <p:nvPr/>
      </p:nvGrpSpPr>
      <p:grpSpPr>
        <a:xfrm>
          <a:off x="0" y="0"/>
          <a:ext cx="0" cy="0"/>
          <a:chOff x="0" y="0"/>
          <a:chExt cx="0" cy="0"/>
        </a:xfrm>
      </p:grpSpPr>
      <p:sp>
        <p:nvSpPr>
          <p:cNvPr name="Freeform 2" id="2"/>
          <p:cNvSpPr/>
          <p:nvPr/>
        </p:nvSpPr>
        <p:spPr>
          <a:xfrm flipH="false" flipV="false" rot="0">
            <a:off x="14948810" y="5708526"/>
            <a:ext cx="5401528" cy="5451083"/>
          </a:xfrm>
          <a:custGeom>
            <a:avLst/>
            <a:gdLst/>
            <a:ahLst/>
            <a:cxnLst/>
            <a:rect r="r" b="b" t="t" l="l"/>
            <a:pathLst>
              <a:path h="5451083" w="5401528">
                <a:moveTo>
                  <a:pt x="0" y="0"/>
                </a:moveTo>
                <a:lnTo>
                  <a:pt x="5401528" y="0"/>
                </a:lnTo>
                <a:lnTo>
                  <a:pt x="5401528" y="5451084"/>
                </a:lnTo>
                <a:lnTo>
                  <a:pt x="0" y="54510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2674" y="371244"/>
            <a:ext cx="6084112" cy="4236754"/>
          </a:xfrm>
          <a:custGeom>
            <a:avLst/>
            <a:gdLst/>
            <a:ahLst/>
            <a:cxnLst/>
            <a:rect r="r" b="b" t="t" l="l"/>
            <a:pathLst>
              <a:path h="4236754" w="6084112">
                <a:moveTo>
                  <a:pt x="0" y="0"/>
                </a:moveTo>
                <a:lnTo>
                  <a:pt x="6084112" y="0"/>
                </a:lnTo>
                <a:lnTo>
                  <a:pt x="6084112" y="4236754"/>
                </a:lnTo>
                <a:lnTo>
                  <a:pt x="0" y="42367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997698" y="399819"/>
            <a:ext cx="13648149" cy="894207"/>
          </a:xfrm>
          <a:prstGeom prst="rect">
            <a:avLst/>
          </a:prstGeom>
        </p:spPr>
        <p:txBody>
          <a:bodyPr anchor="t" rtlCol="false" tIns="0" lIns="0" bIns="0" rIns="0">
            <a:spAutoFit/>
          </a:bodyPr>
          <a:lstStyle/>
          <a:p>
            <a:pPr algn="ctr" marL="0" indent="0" lvl="0">
              <a:lnSpc>
                <a:spcPts val="6954"/>
              </a:lnSpc>
            </a:pPr>
            <a:r>
              <a:rPr lang="en-US" b="true" sz="6100">
                <a:solidFill>
                  <a:srgbClr val="A2272C"/>
                </a:solidFill>
                <a:latin typeface="Londrina Solid Heavy"/>
                <a:ea typeface="Londrina Solid Heavy"/>
                <a:cs typeface="Londrina Solid Heavy"/>
                <a:sym typeface="Londrina Solid Heavy"/>
              </a:rPr>
              <a:t>METHODOLOGY</a:t>
            </a:r>
          </a:p>
        </p:txBody>
      </p:sp>
      <p:sp>
        <p:nvSpPr>
          <p:cNvPr name="Freeform 5" id="5"/>
          <p:cNvSpPr/>
          <p:nvPr/>
        </p:nvSpPr>
        <p:spPr>
          <a:xfrm flipH="false" flipV="false" rot="-10800000">
            <a:off x="787212" y="1745568"/>
            <a:ext cx="16234467" cy="8541432"/>
          </a:xfrm>
          <a:custGeom>
            <a:avLst/>
            <a:gdLst/>
            <a:ahLst/>
            <a:cxnLst/>
            <a:rect r="r" b="b" t="t" l="l"/>
            <a:pathLst>
              <a:path h="8541432" w="16234467">
                <a:moveTo>
                  <a:pt x="0" y="0"/>
                </a:moveTo>
                <a:lnTo>
                  <a:pt x="16234467" y="0"/>
                </a:lnTo>
                <a:lnTo>
                  <a:pt x="16234467" y="8541432"/>
                </a:lnTo>
                <a:lnTo>
                  <a:pt x="0" y="8541432"/>
                </a:lnTo>
                <a:lnTo>
                  <a:pt x="0" y="0"/>
                </a:lnTo>
                <a:close/>
              </a:path>
            </a:pathLst>
          </a:custGeom>
          <a:blipFill>
            <a:blip r:embed="rId6">
              <a:extLst>
                <a:ext uri="{96DAC541-7B7A-43D3-8B79-37D633B846F1}">
                  <asvg:svgBlip xmlns:asvg="http://schemas.microsoft.com/office/drawing/2016/SVG/main" r:embed="rId7"/>
                </a:ext>
              </a:extLst>
            </a:blip>
            <a:stretch>
              <a:fillRect l="-298" t="-14750" r="0" b="-20773"/>
            </a:stretch>
          </a:blipFill>
        </p:spPr>
      </p:sp>
      <p:sp>
        <p:nvSpPr>
          <p:cNvPr name="TextBox 6" id="6"/>
          <p:cNvSpPr txBox="true"/>
          <p:nvPr/>
        </p:nvSpPr>
        <p:spPr>
          <a:xfrm rot="0">
            <a:off x="787212" y="3443096"/>
            <a:ext cx="16069120" cy="6565253"/>
          </a:xfrm>
          <a:prstGeom prst="rect">
            <a:avLst/>
          </a:prstGeom>
        </p:spPr>
        <p:txBody>
          <a:bodyPr anchor="t" rtlCol="false" tIns="0" lIns="0" bIns="0" rIns="0">
            <a:spAutoFit/>
          </a:bodyPr>
          <a:lstStyle/>
          <a:p>
            <a:pPr algn="l" marL="611371" indent="-305685" lvl="1">
              <a:lnSpc>
                <a:spcPts val="3228"/>
              </a:lnSpc>
              <a:buFont typeface="Arial"/>
              <a:buChar char="•"/>
            </a:pPr>
            <a:r>
              <a:rPr lang="en-US" b="true" sz="2831">
                <a:solidFill>
                  <a:srgbClr val="A2272C"/>
                </a:solidFill>
                <a:latin typeface="TT Rounds Neue Bold"/>
                <a:ea typeface="TT Rounds Neue Bold"/>
                <a:cs typeface="TT Rounds Neue Bold"/>
                <a:sym typeface="TT Rounds Neue Bold"/>
              </a:rPr>
              <a:t>DATA IMPORTING: </a:t>
            </a:r>
            <a:r>
              <a:rPr lang="en-US" sz="2831">
                <a:solidFill>
                  <a:srgbClr val="A2272C"/>
                </a:solidFill>
                <a:latin typeface="TT Rounds Neue"/>
                <a:ea typeface="TT Rounds Neue"/>
                <a:cs typeface="TT Rounds Neue"/>
                <a:sym typeface="TT Rounds Neue"/>
              </a:rPr>
              <a:t>THE PROCESS STARTS BY BRINGING THE DATASET INTO A DATA ANALYSIS PLATFORM OR PROGRAMMING ENVIRONMENT, SUCH AS RAPIDMINER. THIS INVOLVES LOADING THE DATA FROM SOURCES LIKE FILES OR DATABASES.</a:t>
            </a:r>
          </a:p>
          <a:p>
            <a:pPr algn="l">
              <a:lnSpc>
                <a:spcPts val="3228"/>
              </a:lnSpc>
            </a:pPr>
          </a:p>
          <a:p>
            <a:pPr algn="l" marL="611371" indent="-305685" lvl="1">
              <a:lnSpc>
                <a:spcPts val="3228"/>
              </a:lnSpc>
              <a:buFont typeface="Arial"/>
              <a:buChar char="•"/>
            </a:pPr>
            <a:r>
              <a:rPr lang="en-US" b="true" sz="2831">
                <a:solidFill>
                  <a:srgbClr val="A2272C"/>
                </a:solidFill>
                <a:latin typeface="TT Rounds Neue Bold"/>
                <a:ea typeface="TT Rounds Neue Bold"/>
                <a:cs typeface="TT Rounds Neue Bold"/>
                <a:sym typeface="TT Rounds Neue Bold"/>
              </a:rPr>
              <a:t>Data Cleaning: </a:t>
            </a:r>
            <a:r>
              <a:rPr lang="en-US" sz="2831">
                <a:solidFill>
                  <a:srgbClr val="A2272C"/>
                </a:solidFill>
                <a:latin typeface="TT Rounds Neue"/>
                <a:ea typeface="TT Rounds Neue"/>
                <a:cs typeface="TT Rounds Neue"/>
                <a:sym typeface="TT Rounds Neue"/>
              </a:rPr>
              <a:t>Once the data is imported, the next step is to clean it. This includes addressing missing values, eliminating duplicates, and resolving other inconsistencies. Cleaning ensures the data is accurate, reliable, and ready for analysis.</a:t>
            </a:r>
          </a:p>
          <a:p>
            <a:pPr algn="l">
              <a:lnSpc>
                <a:spcPts val="3228"/>
              </a:lnSpc>
            </a:pPr>
          </a:p>
          <a:p>
            <a:pPr algn="l" marL="611371" indent="-305685" lvl="1">
              <a:lnSpc>
                <a:spcPts val="3228"/>
              </a:lnSpc>
              <a:buFont typeface="Arial"/>
              <a:buChar char="•"/>
            </a:pPr>
            <a:r>
              <a:rPr lang="en-US" b="true" sz="2831">
                <a:solidFill>
                  <a:srgbClr val="A2272C"/>
                </a:solidFill>
                <a:latin typeface="TT Rounds Neue Bold"/>
                <a:ea typeface="TT Rounds Neue Bold"/>
                <a:cs typeface="TT Rounds Neue Bold"/>
                <a:sym typeface="TT Rounds Neue Bold"/>
              </a:rPr>
              <a:t>Data Analysis:</a:t>
            </a:r>
            <a:r>
              <a:rPr lang="en-US" sz="2831">
                <a:solidFill>
                  <a:srgbClr val="A2272C"/>
                </a:solidFill>
                <a:latin typeface="TT Rounds Neue"/>
                <a:ea typeface="TT Rounds Neue"/>
                <a:cs typeface="TT Rounds Neue"/>
                <a:sym typeface="TT Rounds Neue"/>
              </a:rPr>
              <a:t> The dataset is then examined, focusing on correlations with the target variable using a correlation matrix. Features with weak correlations were removed based on a set threshold to prioritize the most important variables. Visualization tools like scatter plots and deviation graphs were utilized to explore the relationships between features and the target, helping to reveal patterns that could improve model performance.</a:t>
            </a:r>
          </a:p>
          <a:p>
            <a:pPr algn="l" marL="611371" indent="-305685" lvl="1">
              <a:lnSpc>
                <a:spcPts val="3228"/>
              </a:lnSpc>
              <a:buFont typeface="Arial"/>
              <a:buChar char="•"/>
            </a:pPr>
          </a:p>
        </p:txBody>
      </p:sp>
      <p:sp>
        <p:nvSpPr>
          <p:cNvPr name="TextBox 7" id="7"/>
          <p:cNvSpPr txBox="true"/>
          <p:nvPr/>
        </p:nvSpPr>
        <p:spPr>
          <a:xfrm rot="0">
            <a:off x="-765299" y="1630302"/>
            <a:ext cx="5845012" cy="1476519"/>
          </a:xfrm>
          <a:prstGeom prst="rect">
            <a:avLst/>
          </a:prstGeom>
        </p:spPr>
        <p:txBody>
          <a:bodyPr anchor="t" rtlCol="false" tIns="0" lIns="0" bIns="0" rIns="0">
            <a:spAutoFit/>
          </a:bodyPr>
          <a:lstStyle/>
          <a:p>
            <a:pPr algn="ctr">
              <a:lnSpc>
                <a:spcPts val="5721"/>
              </a:lnSpc>
            </a:pPr>
          </a:p>
          <a:p>
            <a:pPr algn="ctr">
              <a:lnSpc>
                <a:spcPts val="5721"/>
              </a:lnSpc>
              <a:spcBef>
                <a:spcPct val="0"/>
              </a:spcBef>
            </a:pPr>
            <a:r>
              <a:rPr lang="en-US" sz="5018">
                <a:solidFill>
                  <a:srgbClr val="A2272C"/>
                </a:solidFill>
                <a:latin typeface="Londrina Solid"/>
                <a:ea typeface="Londrina Solid"/>
                <a:cs typeface="Londrina Solid"/>
                <a:sym typeface="Londrina Solid"/>
              </a:rPr>
              <a:t>STEP 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2272C"/>
        </a:solidFill>
      </p:bgPr>
    </p:bg>
    <p:spTree>
      <p:nvGrpSpPr>
        <p:cNvPr id="1" name=""/>
        <p:cNvGrpSpPr/>
        <p:nvPr/>
      </p:nvGrpSpPr>
      <p:grpSpPr>
        <a:xfrm>
          <a:off x="0" y="0"/>
          <a:ext cx="0" cy="0"/>
          <a:chOff x="0" y="0"/>
          <a:chExt cx="0" cy="0"/>
        </a:xfrm>
      </p:grpSpPr>
      <p:sp>
        <p:nvSpPr>
          <p:cNvPr name="Freeform 2" id="2"/>
          <p:cNvSpPr/>
          <p:nvPr/>
        </p:nvSpPr>
        <p:spPr>
          <a:xfrm flipH="false" flipV="false" rot="357786">
            <a:off x="293684" y="-1877490"/>
            <a:ext cx="3043573" cy="5812379"/>
          </a:xfrm>
          <a:custGeom>
            <a:avLst/>
            <a:gdLst/>
            <a:ahLst/>
            <a:cxnLst/>
            <a:rect r="r" b="b" t="t" l="l"/>
            <a:pathLst>
              <a:path h="5812379" w="3043573">
                <a:moveTo>
                  <a:pt x="0" y="0"/>
                </a:moveTo>
                <a:lnTo>
                  <a:pt x="3043573" y="0"/>
                </a:lnTo>
                <a:lnTo>
                  <a:pt x="3043573" y="5812380"/>
                </a:lnTo>
                <a:lnTo>
                  <a:pt x="0" y="5812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41377" y="5143500"/>
            <a:ext cx="5693246" cy="6578330"/>
          </a:xfrm>
          <a:custGeom>
            <a:avLst/>
            <a:gdLst/>
            <a:ahLst/>
            <a:cxnLst/>
            <a:rect r="r" b="b" t="t" l="l"/>
            <a:pathLst>
              <a:path h="6578330" w="5693246">
                <a:moveTo>
                  <a:pt x="0" y="0"/>
                </a:moveTo>
                <a:lnTo>
                  <a:pt x="5693246" y="0"/>
                </a:lnTo>
                <a:lnTo>
                  <a:pt x="5693246" y="6578330"/>
                </a:lnTo>
                <a:lnTo>
                  <a:pt x="0" y="65783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606581" y="4140476"/>
            <a:ext cx="9259506" cy="993140"/>
          </a:xfrm>
          <a:prstGeom prst="rect">
            <a:avLst/>
          </a:prstGeom>
        </p:spPr>
        <p:txBody>
          <a:bodyPr anchor="t" rtlCol="false" tIns="0" lIns="0" bIns="0" rIns="0">
            <a:spAutoFit/>
          </a:bodyPr>
          <a:lstStyle/>
          <a:p>
            <a:pPr algn="l">
              <a:lnSpc>
                <a:spcPts val="3639"/>
              </a:lnSpc>
            </a:pPr>
            <a:r>
              <a:rPr lang="en-US" sz="2799">
                <a:solidFill>
                  <a:srgbClr val="000000"/>
                </a:solidFill>
                <a:latin typeface="Agrandir"/>
                <a:ea typeface="Agrandir"/>
                <a:cs typeface="Agrandir"/>
                <a:sym typeface="Agrandir"/>
              </a:rPr>
              <a:t>It has the </a:t>
            </a:r>
            <a:r>
              <a:rPr lang="en-US" b="true" sz="2799">
                <a:solidFill>
                  <a:srgbClr val="000000"/>
                </a:solidFill>
                <a:latin typeface="Agrandir Bold"/>
                <a:ea typeface="Agrandir Bold"/>
                <a:cs typeface="Agrandir Bold"/>
                <a:sym typeface="Agrandir Bold"/>
              </a:rPr>
              <a:t>thickest</a:t>
            </a:r>
            <a:r>
              <a:rPr lang="en-US" sz="2799">
                <a:solidFill>
                  <a:srgbClr val="000000"/>
                </a:solidFill>
                <a:latin typeface="Agrandir"/>
                <a:ea typeface="Agrandir"/>
                <a:cs typeface="Agrandir"/>
                <a:sym typeface="Agrandir"/>
              </a:rPr>
              <a:t> </a:t>
            </a:r>
            <a:r>
              <a:rPr lang="en-US" b="true" sz="2799">
                <a:solidFill>
                  <a:srgbClr val="000000"/>
                </a:solidFill>
                <a:latin typeface="Agrandir Bold"/>
                <a:ea typeface="Agrandir Bold"/>
                <a:cs typeface="Agrandir Bold"/>
                <a:sym typeface="Agrandir Bold"/>
              </a:rPr>
              <a:t>wall</a:t>
            </a:r>
            <a:r>
              <a:rPr lang="en-US" sz="2799">
                <a:solidFill>
                  <a:srgbClr val="000000"/>
                </a:solidFill>
                <a:latin typeface="Agrandir"/>
                <a:ea typeface="Agrandir"/>
                <a:cs typeface="Agrandir"/>
                <a:sym typeface="Agrandir"/>
              </a:rPr>
              <a:t> of all three, allowing it to withstand the high pressure created by the heart.</a:t>
            </a:r>
          </a:p>
        </p:txBody>
      </p:sp>
      <p:sp>
        <p:nvSpPr>
          <p:cNvPr name="TextBox 5" id="5"/>
          <p:cNvSpPr txBox="true"/>
          <p:nvPr/>
        </p:nvSpPr>
        <p:spPr>
          <a:xfrm rot="0">
            <a:off x="6606581" y="5926366"/>
            <a:ext cx="9259506" cy="1431290"/>
          </a:xfrm>
          <a:prstGeom prst="rect">
            <a:avLst/>
          </a:prstGeom>
        </p:spPr>
        <p:txBody>
          <a:bodyPr anchor="t" rtlCol="false" tIns="0" lIns="0" bIns="0" rIns="0">
            <a:spAutoFit/>
          </a:bodyPr>
          <a:lstStyle/>
          <a:p>
            <a:pPr algn="l">
              <a:lnSpc>
                <a:spcPts val="3640"/>
              </a:lnSpc>
            </a:pPr>
            <a:r>
              <a:rPr lang="en-US" sz="2800">
                <a:solidFill>
                  <a:srgbClr val="000000"/>
                </a:solidFill>
                <a:latin typeface="Agrandir"/>
                <a:ea typeface="Agrandir"/>
                <a:cs typeface="Agrandir"/>
                <a:sym typeface="Agrandir"/>
              </a:rPr>
              <a:t>It has the </a:t>
            </a:r>
            <a:r>
              <a:rPr lang="en-US" b="true" sz="2800">
                <a:solidFill>
                  <a:srgbClr val="000000"/>
                </a:solidFill>
                <a:latin typeface="Agrandir Bold"/>
                <a:ea typeface="Agrandir Bold"/>
                <a:cs typeface="Agrandir Bold"/>
                <a:sym typeface="Agrandir Bold"/>
              </a:rPr>
              <a:t>thinnest</a:t>
            </a:r>
            <a:r>
              <a:rPr lang="en-US" sz="2800">
                <a:solidFill>
                  <a:srgbClr val="000000"/>
                </a:solidFill>
                <a:latin typeface="Agrandir"/>
                <a:ea typeface="Agrandir"/>
                <a:cs typeface="Agrandir"/>
                <a:sym typeface="Agrandir"/>
              </a:rPr>
              <a:t> </a:t>
            </a:r>
            <a:r>
              <a:rPr lang="en-US" b="true" sz="2800">
                <a:solidFill>
                  <a:srgbClr val="000000"/>
                </a:solidFill>
                <a:latin typeface="Agrandir Bold"/>
                <a:ea typeface="Agrandir Bold"/>
                <a:cs typeface="Agrandir Bold"/>
                <a:sym typeface="Agrandir Bold"/>
              </a:rPr>
              <a:t>wall</a:t>
            </a:r>
            <a:r>
              <a:rPr lang="en-US" sz="2800">
                <a:solidFill>
                  <a:srgbClr val="000000"/>
                </a:solidFill>
                <a:latin typeface="Agrandir"/>
                <a:ea typeface="Agrandir"/>
                <a:cs typeface="Agrandir"/>
                <a:sym typeface="Agrandir"/>
              </a:rPr>
              <a:t> to allow substances such as oxygen and sugars to pass through its wall—into or out of the blood.</a:t>
            </a:r>
          </a:p>
        </p:txBody>
      </p:sp>
      <p:sp>
        <p:nvSpPr>
          <p:cNvPr name="TextBox 6" id="6"/>
          <p:cNvSpPr txBox="true"/>
          <p:nvPr/>
        </p:nvSpPr>
        <p:spPr>
          <a:xfrm rot="0">
            <a:off x="4551099" y="4378601"/>
            <a:ext cx="1321619" cy="552450"/>
          </a:xfrm>
          <a:prstGeom prst="rect">
            <a:avLst/>
          </a:prstGeom>
        </p:spPr>
        <p:txBody>
          <a:bodyPr anchor="t" rtlCol="false" tIns="0" lIns="0" bIns="0" rIns="0">
            <a:spAutoFit/>
          </a:bodyPr>
          <a:lstStyle/>
          <a:p>
            <a:pPr algn="l">
              <a:lnSpc>
                <a:spcPts val="3899"/>
              </a:lnSpc>
            </a:pPr>
            <a:r>
              <a:rPr lang="en-US" b="true" sz="2999">
                <a:solidFill>
                  <a:srgbClr val="000000"/>
                </a:solidFill>
                <a:latin typeface="Agrandir Bold"/>
                <a:ea typeface="Agrandir Bold"/>
                <a:cs typeface="Agrandir Bold"/>
                <a:sym typeface="Agrandir Bold"/>
              </a:rPr>
              <a:t>Artery</a:t>
            </a:r>
          </a:p>
        </p:txBody>
      </p:sp>
      <p:grpSp>
        <p:nvGrpSpPr>
          <p:cNvPr name="Group 7" id="7"/>
          <p:cNvGrpSpPr/>
          <p:nvPr/>
        </p:nvGrpSpPr>
        <p:grpSpPr>
          <a:xfrm rot="0">
            <a:off x="2628502" y="6085122"/>
            <a:ext cx="1209029" cy="1209029"/>
            <a:chOff x="0" y="0"/>
            <a:chExt cx="1612038" cy="1612038"/>
          </a:xfrm>
        </p:grpSpPr>
        <p:sp>
          <p:nvSpPr>
            <p:cNvPr name="Freeform 8" id="8"/>
            <p:cNvSpPr/>
            <p:nvPr/>
          </p:nvSpPr>
          <p:spPr>
            <a:xfrm flipH="false" flipV="false" rot="0">
              <a:off x="0" y="0"/>
              <a:ext cx="1612038" cy="1612038"/>
            </a:xfrm>
            <a:custGeom>
              <a:avLst/>
              <a:gdLst/>
              <a:ahLst/>
              <a:cxnLst/>
              <a:rect r="r" b="b" t="t" l="l"/>
              <a:pathLst>
                <a:path h="1612038" w="1612038">
                  <a:moveTo>
                    <a:pt x="0" y="0"/>
                  </a:moveTo>
                  <a:lnTo>
                    <a:pt x="1612038" y="0"/>
                  </a:lnTo>
                  <a:lnTo>
                    <a:pt x="1612038" y="1612038"/>
                  </a:lnTo>
                  <a:lnTo>
                    <a:pt x="0" y="16120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09834" y="109834"/>
              <a:ext cx="1392370" cy="139237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8ED"/>
              </a:solidFill>
            </p:spPr>
          </p:sp>
          <p:sp>
            <p:nvSpPr>
              <p:cNvPr name="TextBox 11" id="11"/>
              <p:cNvSpPr txBox="true"/>
              <p:nvPr/>
            </p:nvSpPr>
            <p:spPr>
              <a:xfrm>
                <a:off x="76200" y="-9525"/>
                <a:ext cx="660400" cy="746125"/>
              </a:xfrm>
              <a:prstGeom prst="rect">
                <a:avLst/>
              </a:prstGeom>
            </p:spPr>
            <p:txBody>
              <a:bodyPr anchor="ctr" rtlCol="false" tIns="37594" lIns="37594" bIns="37594" rIns="37594"/>
              <a:lstStyle/>
              <a:p>
                <a:pPr algn="ctr">
                  <a:lnSpc>
                    <a:spcPts val="2868"/>
                  </a:lnSpc>
                </a:pPr>
              </a:p>
            </p:txBody>
          </p:sp>
        </p:grpSp>
      </p:grpSp>
      <p:sp>
        <p:nvSpPr>
          <p:cNvPr name="TextBox 12" id="12"/>
          <p:cNvSpPr txBox="true"/>
          <p:nvPr/>
        </p:nvSpPr>
        <p:spPr>
          <a:xfrm rot="0">
            <a:off x="6606581" y="7921806"/>
            <a:ext cx="9259506" cy="1431290"/>
          </a:xfrm>
          <a:prstGeom prst="rect">
            <a:avLst/>
          </a:prstGeom>
        </p:spPr>
        <p:txBody>
          <a:bodyPr anchor="t" rtlCol="false" tIns="0" lIns="0" bIns="0" rIns="0">
            <a:spAutoFit/>
          </a:bodyPr>
          <a:lstStyle/>
          <a:p>
            <a:pPr algn="l">
              <a:lnSpc>
                <a:spcPts val="3640"/>
              </a:lnSpc>
            </a:pPr>
            <a:r>
              <a:rPr lang="en-US" sz="2800">
                <a:solidFill>
                  <a:srgbClr val="000000"/>
                </a:solidFill>
                <a:latin typeface="Agrandir"/>
                <a:ea typeface="Agrandir"/>
                <a:cs typeface="Agrandir"/>
                <a:sym typeface="Agrandir"/>
              </a:rPr>
              <a:t>It is </a:t>
            </a:r>
            <a:r>
              <a:rPr lang="en-US" b="true" sz="2800">
                <a:solidFill>
                  <a:srgbClr val="000000"/>
                </a:solidFill>
                <a:latin typeface="Agrandir Bold"/>
                <a:ea typeface="Agrandir Bold"/>
                <a:cs typeface="Agrandir Bold"/>
                <a:sym typeface="Agrandir Bold"/>
              </a:rPr>
              <a:t>less muscular and stretchy</a:t>
            </a:r>
            <a:r>
              <a:rPr lang="en-US" sz="2800">
                <a:solidFill>
                  <a:srgbClr val="000000"/>
                </a:solidFill>
                <a:latin typeface="Agrandir"/>
                <a:ea typeface="Agrandir"/>
                <a:cs typeface="Agrandir"/>
                <a:sym typeface="Agrandir"/>
              </a:rPr>
              <a:t> than an artery, so blood moves through it with low pressure. It also has a special valve that helps blood go only one way.</a:t>
            </a:r>
          </a:p>
        </p:txBody>
      </p:sp>
      <p:sp>
        <p:nvSpPr>
          <p:cNvPr name="TextBox 13" id="13"/>
          <p:cNvSpPr txBox="true"/>
          <p:nvPr/>
        </p:nvSpPr>
        <p:spPr>
          <a:xfrm rot="0">
            <a:off x="4551099" y="6361023"/>
            <a:ext cx="1790734" cy="552450"/>
          </a:xfrm>
          <a:prstGeom prst="rect">
            <a:avLst/>
          </a:prstGeom>
        </p:spPr>
        <p:txBody>
          <a:bodyPr anchor="t" rtlCol="false" tIns="0" lIns="0" bIns="0" rIns="0">
            <a:spAutoFit/>
          </a:bodyPr>
          <a:lstStyle/>
          <a:p>
            <a:pPr algn="l">
              <a:lnSpc>
                <a:spcPts val="3899"/>
              </a:lnSpc>
            </a:pPr>
            <a:r>
              <a:rPr lang="en-US" b="true" sz="2999">
                <a:solidFill>
                  <a:srgbClr val="000000"/>
                </a:solidFill>
                <a:latin typeface="Agrandir Bold"/>
                <a:ea typeface="Agrandir Bold"/>
                <a:cs typeface="Agrandir Bold"/>
                <a:sym typeface="Agrandir Bold"/>
              </a:rPr>
              <a:t>Capillary</a:t>
            </a:r>
          </a:p>
        </p:txBody>
      </p:sp>
      <p:grpSp>
        <p:nvGrpSpPr>
          <p:cNvPr name="Group 14" id="14"/>
          <p:cNvGrpSpPr/>
          <p:nvPr/>
        </p:nvGrpSpPr>
        <p:grpSpPr>
          <a:xfrm rot="0">
            <a:off x="2427679" y="3888859"/>
            <a:ext cx="1610674" cy="1610674"/>
            <a:chOff x="0" y="0"/>
            <a:chExt cx="2147565" cy="2147565"/>
          </a:xfrm>
        </p:grpSpPr>
        <p:grpSp>
          <p:nvGrpSpPr>
            <p:cNvPr name="Group 15" id="15"/>
            <p:cNvGrpSpPr/>
            <p:nvPr/>
          </p:nvGrpSpPr>
          <p:grpSpPr>
            <a:xfrm rot="0">
              <a:off x="0" y="0"/>
              <a:ext cx="2147565" cy="214756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B6AD"/>
              </a:solidFill>
            </p:spPr>
          </p:sp>
          <p:sp>
            <p:nvSpPr>
              <p:cNvPr name="TextBox 17" id="17"/>
              <p:cNvSpPr txBox="true"/>
              <p:nvPr/>
            </p:nvSpPr>
            <p:spPr>
              <a:xfrm>
                <a:off x="76200" y="-9525"/>
                <a:ext cx="660400" cy="746125"/>
              </a:xfrm>
              <a:prstGeom prst="rect">
                <a:avLst/>
              </a:prstGeom>
            </p:spPr>
            <p:txBody>
              <a:bodyPr anchor="ctr" rtlCol="false" tIns="53276" lIns="53276" bIns="53276" rIns="53276"/>
              <a:lstStyle/>
              <a:p>
                <a:pPr algn="ctr">
                  <a:lnSpc>
                    <a:spcPts val="2868"/>
                  </a:lnSpc>
                </a:pPr>
              </a:p>
            </p:txBody>
          </p:sp>
        </p:grpSp>
        <p:grpSp>
          <p:nvGrpSpPr>
            <p:cNvPr name="Group 18" id="18"/>
            <p:cNvGrpSpPr/>
            <p:nvPr/>
          </p:nvGrpSpPr>
          <p:grpSpPr>
            <a:xfrm rot="0">
              <a:off x="149093" y="149093"/>
              <a:ext cx="1849378" cy="184937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94F52"/>
              </a:solidFill>
            </p:spPr>
          </p:sp>
          <p:sp>
            <p:nvSpPr>
              <p:cNvPr name="TextBox 20" id="20"/>
              <p:cNvSpPr txBox="true"/>
              <p:nvPr/>
            </p:nvSpPr>
            <p:spPr>
              <a:xfrm>
                <a:off x="76200" y="-9525"/>
                <a:ext cx="660400" cy="746125"/>
              </a:xfrm>
              <a:prstGeom prst="rect">
                <a:avLst/>
              </a:prstGeom>
            </p:spPr>
            <p:txBody>
              <a:bodyPr anchor="ctr" rtlCol="false" tIns="53276" lIns="53276" bIns="53276" rIns="53276"/>
              <a:lstStyle/>
              <a:p>
                <a:pPr algn="ctr">
                  <a:lnSpc>
                    <a:spcPts val="2868"/>
                  </a:lnSpc>
                </a:pPr>
              </a:p>
            </p:txBody>
          </p:sp>
        </p:grpSp>
        <p:grpSp>
          <p:nvGrpSpPr>
            <p:cNvPr name="Group 21" id="21"/>
            <p:cNvGrpSpPr/>
            <p:nvPr/>
          </p:nvGrpSpPr>
          <p:grpSpPr>
            <a:xfrm rot="0">
              <a:off x="643348" y="643348"/>
              <a:ext cx="860868" cy="86086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8ED"/>
              </a:solidFill>
            </p:spPr>
          </p:sp>
          <p:sp>
            <p:nvSpPr>
              <p:cNvPr name="TextBox 23" id="23"/>
              <p:cNvSpPr txBox="true"/>
              <p:nvPr/>
            </p:nvSpPr>
            <p:spPr>
              <a:xfrm>
                <a:off x="76200" y="-9525"/>
                <a:ext cx="660400" cy="746125"/>
              </a:xfrm>
              <a:prstGeom prst="rect">
                <a:avLst/>
              </a:prstGeom>
            </p:spPr>
            <p:txBody>
              <a:bodyPr anchor="ctr" rtlCol="false" tIns="53276" lIns="53276" bIns="53276" rIns="53276"/>
              <a:lstStyle/>
              <a:p>
                <a:pPr algn="ctr">
                  <a:lnSpc>
                    <a:spcPts val="2868"/>
                  </a:lnSpc>
                </a:pPr>
              </a:p>
            </p:txBody>
          </p:sp>
        </p:grpSp>
      </p:grpSp>
      <p:grpSp>
        <p:nvGrpSpPr>
          <p:cNvPr name="Group 24" id="24"/>
          <p:cNvGrpSpPr/>
          <p:nvPr/>
        </p:nvGrpSpPr>
        <p:grpSpPr>
          <a:xfrm rot="0">
            <a:off x="2433445" y="7879739"/>
            <a:ext cx="1610674" cy="1610674"/>
            <a:chOff x="0" y="0"/>
            <a:chExt cx="2147565" cy="2147565"/>
          </a:xfrm>
        </p:grpSpPr>
        <p:grpSp>
          <p:nvGrpSpPr>
            <p:cNvPr name="Group 25" id="25"/>
            <p:cNvGrpSpPr/>
            <p:nvPr/>
          </p:nvGrpSpPr>
          <p:grpSpPr>
            <a:xfrm rot="0">
              <a:off x="0" y="0"/>
              <a:ext cx="2147565" cy="2147565"/>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B6AD"/>
              </a:solidFill>
              <a:ln cap="sq">
                <a:noFill/>
                <a:prstDash val="solid"/>
                <a:miter/>
              </a:ln>
            </p:spPr>
          </p:sp>
          <p:sp>
            <p:nvSpPr>
              <p:cNvPr name="TextBox 27" id="27"/>
              <p:cNvSpPr txBox="true"/>
              <p:nvPr/>
            </p:nvSpPr>
            <p:spPr>
              <a:xfrm>
                <a:off x="76200" y="-9525"/>
                <a:ext cx="660400" cy="746125"/>
              </a:xfrm>
              <a:prstGeom prst="rect">
                <a:avLst/>
              </a:prstGeom>
            </p:spPr>
            <p:txBody>
              <a:bodyPr anchor="ctr" rtlCol="false" tIns="53276" lIns="53276" bIns="53276" rIns="53276"/>
              <a:lstStyle/>
              <a:p>
                <a:pPr algn="ctr" marL="0" indent="0" lvl="0">
                  <a:lnSpc>
                    <a:spcPts val="2868"/>
                  </a:lnSpc>
                  <a:spcBef>
                    <a:spcPct val="0"/>
                  </a:spcBef>
                </a:pPr>
              </a:p>
            </p:txBody>
          </p:sp>
        </p:grpSp>
        <p:grpSp>
          <p:nvGrpSpPr>
            <p:cNvPr name="Group 28" id="28"/>
            <p:cNvGrpSpPr/>
            <p:nvPr/>
          </p:nvGrpSpPr>
          <p:grpSpPr>
            <a:xfrm rot="0">
              <a:off x="149093" y="149093"/>
              <a:ext cx="1849378" cy="1849378"/>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94F52"/>
              </a:solidFill>
            </p:spPr>
          </p:sp>
          <p:sp>
            <p:nvSpPr>
              <p:cNvPr name="TextBox 30" id="30"/>
              <p:cNvSpPr txBox="true"/>
              <p:nvPr/>
            </p:nvSpPr>
            <p:spPr>
              <a:xfrm>
                <a:off x="76200" y="-9525"/>
                <a:ext cx="660400" cy="746125"/>
              </a:xfrm>
              <a:prstGeom prst="rect">
                <a:avLst/>
              </a:prstGeom>
            </p:spPr>
            <p:txBody>
              <a:bodyPr anchor="ctr" rtlCol="false" tIns="53276" lIns="53276" bIns="53276" rIns="53276"/>
              <a:lstStyle/>
              <a:p>
                <a:pPr algn="ctr">
                  <a:lnSpc>
                    <a:spcPts val="2868"/>
                  </a:lnSpc>
                </a:pPr>
              </a:p>
            </p:txBody>
          </p:sp>
        </p:grpSp>
        <p:grpSp>
          <p:nvGrpSpPr>
            <p:cNvPr name="Group 31" id="31"/>
            <p:cNvGrpSpPr/>
            <p:nvPr/>
          </p:nvGrpSpPr>
          <p:grpSpPr>
            <a:xfrm rot="0">
              <a:off x="321674" y="321674"/>
              <a:ext cx="1504216" cy="1504216"/>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8ED"/>
              </a:solidFill>
            </p:spPr>
          </p:sp>
          <p:sp>
            <p:nvSpPr>
              <p:cNvPr name="TextBox 33" id="33"/>
              <p:cNvSpPr txBox="true"/>
              <p:nvPr/>
            </p:nvSpPr>
            <p:spPr>
              <a:xfrm>
                <a:off x="76200" y="-9525"/>
                <a:ext cx="660400" cy="746125"/>
              </a:xfrm>
              <a:prstGeom prst="rect">
                <a:avLst/>
              </a:prstGeom>
            </p:spPr>
            <p:txBody>
              <a:bodyPr anchor="ctr" rtlCol="false" tIns="53276" lIns="53276" bIns="53276" rIns="53276"/>
              <a:lstStyle/>
              <a:p>
                <a:pPr algn="ctr">
                  <a:lnSpc>
                    <a:spcPts val="2868"/>
                  </a:lnSpc>
                </a:pPr>
              </a:p>
            </p:txBody>
          </p:sp>
        </p:grpSp>
      </p:grpSp>
      <p:sp>
        <p:nvSpPr>
          <p:cNvPr name="TextBox 34" id="34"/>
          <p:cNvSpPr txBox="true"/>
          <p:nvPr/>
        </p:nvSpPr>
        <p:spPr>
          <a:xfrm rot="0">
            <a:off x="3369559" y="2622034"/>
            <a:ext cx="11548881" cy="552450"/>
          </a:xfrm>
          <a:prstGeom prst="rect">
            <a:avLst/>
          </a:prstGeom>
        </p:spPr>
        <p:txBody>
          <a:bodyPr anchor="t" rtlCol="false" tIns="0" lIns="0" bIns="0" rIns="0">
            <a:spAutoFit/>
          </a:bodyPr>
          <a:lstStyle/>
          <a:p>
            <a:pPr algn="ctr">
              <a:lnSpc>
                <a:spcPts val="3899"/>
              </a:lnSpc>
            </a:pPr>
            <a:r>
              <a:rPr lang="en-US" sz="2999">
                <a:solidFill>
                  <a:srgbClr val="FFFFFF"/>
                </a:solidFill>
                <a:latin typeface="Agrandir"/>
                <a:ea typeface="Agrandir"/>
                <a:cs typeface="Agrandir"/>
                <a:sym typeface="Agrandir"/>
              </a:rPr>
              <a:t>Let’s take a closer look at the three types of blood vessels:</a:t>
            </a:r>
          </a:p>
        </p:txBody>
      </p:sp>
      <p:sp>
        <p:nvSpPr>
          <p:cNvPr name="TextBox 35" id="35"/>
          <p:cNvSpPr txBox="true"/>
          <p:nvPr/>
        </p:nvSpPr>
        <p:spPr>
          <a:xfrm rot="0">
            <a:off x="4551099" y="8369481"/>
            <a:ext cx="1036070" cy="552450"/>
          </a:xfrm>
          <a:prstGeom prst="rect">
            <a:avLst/>
          </a:prstGeom>
        </p:spPr>
        <p:txBody>
          <a:bodyPr anchor="t" rtlCol="false" tIns="0" lIns="0" bIns="0" rIns="0">
            <a:spAutoFit/>
          </a:bodyPr>
          <a:lstStyle/>
          <a:p>
            <a:pPr algn="l">
              <a:lnSpc>
                <a:spcPts val="3899"/>
              </a:lnSpc>
            </a:pPr>
            <a:r>
              <a:rPr lang="en-US" b="true" sz="2999">
                <a:solidFill>
                  <a:srgbClr val="000000"/>
                </a:solidFill>
                <a:latin typeface="Agrandir Bold"/>
                <a:ea typeface="Agrandir Bold"/>
                <a:cs typeface="Agrandir Bold"/>
                <a:sym typeface="Agrandir Bold"/>
              </a:rPr>
              <a:t>Vein</a:t>
            </a:r>
          </a:p>
        </p:txBody>
      </p:sp>
      <p:sp>
        <p:nvSpPr>
          <p:cNvPr name="Freeform 36" id="36"/>
          <p:cNvSpPr/>
          <p:nvPr/>
        </p:nvSpPr>
        <p:spPr>
          <a:xfrm flipH="false" flipV="false" rot="0">
            <a:off x="139984" y="2004891"/>
            <a:ext cx="17702338" cy="8033450"/>
          </a:xfrm>
          <a:custGeom>
            <a:avLst/>
            <a:gdLst/>
            <a:ahLst/>
            <a:cxnLst/>
            <a:rect r="r" b="b" t="t" l="l"/>
            <a:pathLst>
              <a:path h="8033450" w="17702338">
                <a:moveTo>
                  <a:pt x="0" y="0"/>
                </a:moveTo>
                <a:lnTo>
                  <a:pt x="17702338" y="0"/>
                </a:lnTo>
                <a:lnTo>
                  <a:pt x="17702338" y="8033450"/>
                </a:lnTo>
                <a:lnTo>
                  <a:pt x="0" y="8033450"/>
                </a:lnTo>
                <a:lnTo>
                  <a:pt x="0" y="0"/>
                </a:lnTo>
                <a:close/>
              </a:path>
            </a:pathLst>
          </a:custGeom>
          <a:blipFill>
            <a:blip r:embed="rId8"/>
            <a:stretch>
              <a:fillRect l="0" t="-58" r="0" b="-1581"/>
            </a:stretch>
          </a:blipFill>
        </p:spPr>
      </p:sp>
      <p:sp>
        <p:nvSpPr>
          <p:cNvPr name="TextBox 37" id="37"/>
          <p:cNvSpPr txBox="true"/>
          <p:nvPr/>
        </p:nvSpPr>
        <p:spPr>
          <a:xfrm rot="0">
            <a:off x="6155858" y="680764"/>
            <a:ext cx="5670590" cy="892723"/>
          </a:xfrm>
          <a:prstGeom prst="rect">
            <a:avLst/>
          </a:prstGeom>
        </p:spPr>
        <p:txBody>
          <a:bodyPr anchor="t" rtlCol="false" tIns="0" lIns="0" bIns="0" rIns="0">
            <a:spAutoFit/>
          </a:bodyPr>
          <a:lstStyle/>
          <a:p>
            <a:pPr algn="ctr">
              <a:lnSpc>
                <a:spcPts val="6118"/>
              </a:lnSpc>
              <a:spcBef>
                <a:spcPct val="0"/>
              </a:spcBef>
            </a:pPr>
            <a:r>
              <a:rPr lang="en-US" b="true" sz="4706">
                <a:solidFill>
                  <a:srgbClr val="DF797B"/>
                </a:solidFill>
                <a:latin typeface="Agrandir Bold"/>
                <a:ea typeface="Agrandir Bold"/>
                <a:cs typeface="Agrandir Bold"/>
                <a:sym typeface="Agrandir Bold"/>
              </a:rPr>
              <a:t>Correlation Matrix</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2272C"/>
        </a:solidFill>
      </p:bgPr>
    </p:bg>
    <p:spTree>
      <p:nvGrpSpPr>
        <p:cNvPr id="1" name=""/>
        <p:cNvGrpSpPr/>
        <p:nvPr/>
      </p:nvGrpSpPr>
      <p:grpSpPr>
        <a:xfrm>
          <a:off x="0" y="0"/>
          <a:ext cx="0" cy="0"/>
          <a:chOff x="0" y="0"/>
          <a:chExt cx="0" cy="0"/>
        </a:xfrm>
      </p:grpSpPr>
      <p:sp>
        <p:nvSpPr>
          <p:cNvPr name="Freeform 2" id="2"/>
          <p:cNvSpPr/>
          <p:nvPr/>
        </p:nvSpPr>
        <p:spPr>
          <a:xfrm flipH="false" flipV="false" rot="0">
            <a:off x="164093" y="3317617"/>
            <a:ext cx="8775528" cy="6757156"/>
          </a:xfrm>
          <a:custGeom>
            <a:avLst/>
            <a:gdLst/>
            <a:ahLst/>
            <a:cxnLst/>
            <a:rect r="r" b="b" t="t" l="l"/>
            <a:pathLst>
              <a:path h="6757156" w="8775528">
                <a:moveTo>
                  <a:pt x="0" y="0"/>
                </a:moveTo>
                <a:lnTo>
                  <a:pt x="8775527" y="0"/>
                </a:lnTo>
                <a:lnTo>
                  <a:pt x="8775527" y="6757156"/>
                </a:lnTo>
                <a:lnTo>
                  <a:pt x="0" y="6757156"/>
                </a:lnTo>
                <a:lnTo>
                  <a:pt x="0" y="0"/>
                </a:lnTo>
                <a:close/>
              </a:path>
            </a:pathLst>
          </a:custGeom>
          <a:blipFill>
            <a:blip r:embed="rId2"/>
            <a:stretch>
              <a:fillRect l="0" t="0" r="0" b="0"/>
            </a:stretch>
          </a:blipFill>
        </p:spPr>
      </p:sp>
      <p:sp>
        <p:nvSpPr>
          <p:cNvPr name="Freeform 3" id="3"/>
          <p:cNvSpPr/>
          <p:nvPr/>
        </p:nvSpPr>
        <p:spPr>
          <a:xfrm flipH="false" flipV="false" rot="0">
            <a:off x="9280253" y="506408"/>
            <a:ext cx="8770939" cy="6326040"/>
          </a:xfrm>
          <a:custGeom>
            <a:avLst/>
            <a:gdLst/>
            <a:ahLst/>
            <a:cxnLst/>
            <a:rect r="r" b="b" t="t" l="l"/>
            <a:pathLst>
              <a:path h="6326040" w="8770939">
                <a:moveTo>
                  <a:pt x="0" y="0"/>
                </a:moveTo>
                <a:lnTo>
                  <a:pt x="8770939" y="0"/>
                </a:lnTo>
                <a:lnTo>
                  <a:pt x="8770939" y="6326040"/>
                </a:lnTo>
                <a:lnTo>
                  <a:pt x="0" y="6326040"/>
                </a:lnTo>
                <a:lnTo>
                  <a:pt x="0" y="0"/>
                </a:lnTo>
                <a:close/>
              </a:path>
            </a:pathLst>
          </a:custGeom>
          <a:blipFill>
            <a:blip r:embed="rId3"/>
            <a:stretch>
              <a:fillRect l="0" t="0" r="0" b="0"/>
            </a:stretch>
          </a:blipFill>
        </p:spPr>
      </p:sp>
      <p:sp>
        <p:nvSpPr>
          <p:cNvPr name="Freeform 4" id="4"/>
          <p:cNvSpPr/>
          <p:nvPr/>
        </p:nvSpPr>
        <p:spPr>
          <a:xfrm flipH="false" flipV="false" rot="0">
            <a:off x="12319364" y="6995094"/>
            <a:ext cx="3127547" cy="2263206"/>
          </a:xfrm>
          <a:custGeom>
            <a:avLst/>
            <a:gdLst/>
            <a:ahLst/>
            <a:cxnLst/>
            <a:rect r="r" b="b" t="t" l="l"/>
            <a:pathLst>
              <a:path h="2263206" w="3127547">
                <a:moveTo>
                  <a:pt x="0" y="0"/>
                </a:moveTo>
                <a:lnTo>
                  <a:pt x="3127547" y="0"/>
                </a:lnTo>
                <a:lnTo>
                  <a:pt x="3127547" y="2263206"/>
                </a:lnTo>
                <a:lnTo>
                  <a:pt x="0" y="22632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415663" y="8126697"/>
            <a:ext cx="3127547" cy="2263206"/>
          </a:xfrm>
          <a:custGeom>
            <a:avLst/>
            <a:gdLst/>
            <a:ahLst/>
            <a:cxnLst/>
            <a:rect r="r" b="b" t="t" l="l"/>
            <a:pathLst>
              <a:path h="2263206" w="3127547">
                <a:moveTo>
                  <a:pt x="0" y="0"/>
                </a:moveTo>
                <a:lnTo>
                  <a:pt x="3127546" y="0"/>
                </a:lnTo>
                <a:lnTo>
                  <a:pt x="3127546" y="2263206"/>
                </a:lnTo>
                <a:lnTo>
                  <a:pt x="0" y="22632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685302" y="857250"/>
            <a:ext cx="7733109" cy="1566544"/>
          </a:xfrm>
          <a:prstGeom prst="rect">
            <a:avLst/>
          </a:prstGeom>
        </p:spPr>
        <p:txBody>
          <a:bodyPr anchor="t" rtlCol="false" tIns="0" lIns="0" bIns="0" rIns="0">
            <a:spAutoFit/>
          </a:bodyPr>
          <a:lstStyle/>
          <a:p>
            <a:pPr algn="ctr">
              <a:lnSpc>
                <a:spcPts val="12880"/>
              </a:lnSpc>
            </a:pPr>
            <a:r>
              <a:rPr lang="en-US" sz="9200" b="true">
                <a:solidFill>
                  <a:srgbClr val="DE797A"/>
                </a:solidFill>
                <a:latin typeface="Canva Sans Bold"/>
                <a:ea typeface="Canva Sans Bold"/>
                <a:cs typeface="Canva Sans Bold"/>
                <a:sym typeface="Canva Sans Bold"/>
              </a:rPr>
              <a:t>Data Analysis</a:t>
            </a:r>
          </a:p>
        </p:txBody>
      </p:sp>
    </p:spTree>
  </p:cSld>
  <p:clrMapOvr>
    <a:masterClrMapping/>
  </p:clrMapOvr>
  <p:transition spd="fast">
    <p:cover dir="d"/>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2272C"/>
        </a:solidFill>
      </p:bgPr>
    </p:bg>
    <p:spTree>
      <p:nvGrpSpPr>
        <p:cNvPr id="1" name=""/>
        <p:cNvGrpSpPr/>
        <p:nvPr/>
      </p:nvGrpSpPr>
      <p:grpSpPr>
        <a:xfrm>
          <a:off x="0" y="0"/>
          <a:ext cx="0" cy="0"/>
          <a:chOff x="0" y="0"/>
          <a:chExt cx="0" cy="0"/>
        </a:xfrm>
      </p:grpSpPr>
      <p:sp>
        <p:nvSpPr>
          <p:cNvPr name="Freeform 2" id="2"/>
          <p:cNvSpPr/>
          <p:nvPr/>
        </p:nvSpPr>
        <p:spPr>
          <a:xfrm flipH="false" flipV="false" rot="0">
            <a:off x="1702194" y="2452806"/>
            <a:ext cx="6410435" cy="7086913"/>
          </a:xfrm>
          <a:custGeom>
            <a:avLst/>
            <a:gdLst/>
            <a:ahLst/>
            <a:cxnLst/>
            <a:rect r="r" b="b" t="t" l="l"/>
            <a:pathLst>
              <a:path h="7086913" w="6410435">
                <a:moveTo>
                  <a:pt x="0" y="0"/>
                </a:moveTo>
                <a:lnTo>
                  <a:pt x="6410435" y="0"/>
                </a:lnTo>
                <a:lnTo>
                  <a:pt x="6410435" y="7086913"/>
                </a:lnTo>
                <a:lnTo>
                  <a:pt x="0" y="7086913"/>
                </a:lnTo>
                <a:lnTo>
                  <a:pt x="0" y="0"/>
                </a:lnTo>
                <a:close/>
              </a:path>
            </a:pathLst>
          </a:custGeom>
          <a:blipFill>
            <a:blip r:embed="rId2"/>
            <a:stretch>
              <a:fillRect l="0" t="0" r="0" b="0"/>
            </a:stretch>
          </a:blipFill>
        </p:spPr>
      </p:sp>
      <p:sp>
        <p:nvSpPr>
          <p:cNvPr name="Freeform 3" id="3"/>
          <p:cNvSpPr/>
          <p:nvPr/>
        </p:nvSpPr>
        <p:spPr>
          <a:xfrm flipH="false" flipV="false" rot="0">
            <a:off x="9796757" y="2452806"/>
            <a:ext cx="7121910" cy="7086913"/>
          </a:xfrm>
          <a:custGeom>
            <a:avLst/>
            <a:gdLst/>
            <a:ahLst/>
            <a:cxnLst/>
            <a:rect r="r" b="b" t="t" l="l"/>
            <a:pathLst>
              <a:path h="7086913" w="7121910">
                <a:moveTo>
                  <a:pt x="0" y="0"/>
                </a:moveTo>
                <a:lnTo>
                  <a:pt x="7121910" y="0"/>
                </a:lnTo>
                <a:lnTo>
                  <a:pt x="7121910" y="7086913"/>
                </a:lnTo>
                <a:lnTo>
                  <a:pt x="0" y="7086913"/>
                </a:lnTo>
                <a:lnTo>
                  <a:pt x="0" y="0"/>
                </a:lnTo>
                <a:close/>
              </a:path>
            </a:pathLst>
          </a:custGeom>
          <a:blipFill>
            <a:blip r:embed="rId3"/>
            <a:stretch>
              <a:fillRect l="0" t="0" r="0" b="0"/>
            </a:stretch>
          </a:blipFill>
        </p:spPr>
      </p:sp>
      <p:sp>
        <p:nvSpPr>
          <p:cNvPr name="TextBox 4" id="4"/>
          <p:cNvSpPr txBox="true"/>
          <p:nvPr/>
        </p:nvSpPr>
        <p:spPr>
          <a:xfrm rot="0">
            <a:off x="1307698" y="419160"/>
            <a:ext cx="7199427" cy="1579459"/>
          </a:xfrm>
          <a:prstGeom prst="rect">
            <a:avLst/>
          </a:prstGeom>
        </p:spPr>
        <p:txBody>
          <a:bodyPr anchor="t" rtlCol="false" tIns="0" lIns="0" bIns="0" rIns="0">
            <a:spAutoFit/>
          </a:bodyPr>
          <a:lstStyle/>
          <a:p>
            <a:pPr algn="ctr">
              <a:lnSpc>
                <a:spcPts val="10797"/>
              </a:lnSpc>
              <a:spcBef>
                <a:spcPct val="0"/>
              </a:spcBef>
            </a:pPr>
            <a:r>
              <a:rPr lang="en-US" b="true" sz="8305">
                <a:solidFill>
                  <a:srgbClr val="DE797A"/>
                </a:solidFill>
                <a:latin typeface="Agrandir Bold"/>
                <a:ea typeface="Agrandir Bold"/>
                <a:cs typeface="Agrandir Bold"/>
                <a:sym typeface="Agrandir Bold"/>
              </a:rPr>
              <a:t>Data Analysis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2272C"/>
        </a:solidFill>
      </p:bgPr>
    </p:bg>
    <p:spTree>
      <p:nvGrpSpPr>
        <p:cNvPr id="1" name=""/>
        <p:cNvGrpSpPr/>
        <p:nvPr/>
      </p:nvGrpSpPr>
      <p:grpSpPr>
        <a:xfrm>
          <a:off x="0" y="0"/>
          <a:ext cx="0" cy="0"/>
          <a:chOff x="0" y="0"/>
          <a:chExt cx="0" cy="0"/>
        </a:xfrm>
      </p:grpSpPr>
      <p:sp>
        <p:nvSpPr>
          <p:cNvPr name="Freeform 2" id="2"/>
          <p:cNvSpPr/>
          <p:nvPr/>
        </p:nvSpPr>
        <p:spPr>
          <a:xfrm flipH="false" flipV="false" rot="357786">
            <a:off x="293684" y="-1877490"/>
            <a:ext cx="3043573" cy="5812379"/>
          </a:xfrm>
          <a:custGeom>
            <a:avLst/>
            <a:gdLst/>
            <a:ahLst/>
            <a:cxnLst/>
            <a:rect r="r" b="b" t="t" l="l"/>
            <a:pathLst>
              <a:path h="5812379" w="3043573">
                <a:moveTo>
                  <a:pt x="0" y="0"/>
                </a:moveTo>
                <a:lnTo>
                  <a:pt x="3043573" y="0"/>
                </a:lnTo>
                <a:lnTo>
                  <a:pt x="3043573" y="5812380"/>
                </a:lnTo>
                <a:lnTo>
                  <a:pt x="0" y="5812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41377" y="5143500"/>
            <a:ext cx="5693246" cy="6578330"/>
          </a:xfrm>
          <a:custGeom>
            <a:avLst/>
            <a:gdLst/>
            <a:ahLst/>
            <a:cxnLst/>
            <a:rect r="r" b="b" t="t" l="l"/>
            <a:pathLst>
              <a:path h="6578330" w="5693246">
                <a:moveTo>
                  <a:pt x="0" y="0"/>
                </a:moveTo>
                <a:lnTo>
                  <a:pt x="5693246" y="0"/>
                </a:lnTo>
                <a:lnTo>
                  <a:pt x="5693246" y="6578330"/>
                </a:lnTo>
                <a:lnTo>
                  <a:pt x="0" y="65783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2054836" y="4077260"/>
            <a:ext cx="13765039" cy="7302565"/>
          </a:xfrm>
          <a:custGeom>
            <a:avLst/>
            <a:gdLst/>
            <a:ahLst/>
            <a:cxnLst/>
            <a:rect r="r" b="b" t="t" l="l"/>
            <a:pathLst>
              <a:path h="7302565" w="13765039">
                <a:moveTo>
                  <a:pt x="0" y="0"/>
                </a:moveTo>
                <a:lnTo>
                  <a:pt x="13765039" y="0"/>
                </a:lnTo>
                <a:lnTo>
                  <a:pt x="13765039" y="7302564"/>
                </a:lnTo>
                <a:lnTo>
                  <a:pt x="0" y="7302564"/>
                </a:lnTo>
                <a:lnTo>
                  <a:pt x="0" y="0"/>
                </a:lnTo>
                <a:close/>
              </a:path>
            </a:pathLst>
          </a:custGeom>
          <a:blipFill>
            <a:blip r:embed="rId6">
              <a:extLst>
                <a:ext uri="{96DAC541-7B7A-43D3-8B79-37D633B846F1}">
                  <asvg:svgBlip xmlns:asvg="http://schemas.microsoft.com/office/drawing/2016/SVG/main" r:embed="rId7"/>
                </a:ext>
              </a:extLst>
            </a:blip>
            <a:stretch>
              <a:fillRect l="0" t="-13463" r="0" b="-20540"/>
            </a:stretch>
          </a:blipFill>
        </p:spPr>
      </p:sp>
      <p:sp>
        <p:nvSpPr>
          <p:cNvPr name="TextBox 5" id="5"/>
          <p:cNvSpPr txBox="true"/>
          <p:nvPr/>
        </p:nvSpPr>
        <p:spPr>
          <a:xfrm rot="0">
            <a:off x="2677578" y="7176477"/>
            <a:ext cx="3374663" cy="993140"/>
          </a:xfrm>
          <a:prstGeom prst="rect">
            <a:avLst/>
          </a:prstGeom>
        </p:spPr>
        <p:txBody>
          <a:bodyPr anchor="t" rtlCol="false" tIns="0" lIns="0" bIns="0" rIns="0">
            <a:spAutoFit/>
          </a:bodyPr>
          <a:lstStyle/>
          <a:p>
            <a:pPr algn="ctr">
              <a:lnSpc>
                <a:spcPts val="3639"/>
              </a:lnSpc>
            </a:pPr>
            <a:r>
              <a:rPr lang="en-US" sz="2799">
                <a:solidFill>
                  <a:srgbClr val="000000"/>
                </a:solidFill>
                <a:latin typeface="Agrandir"/>
                <a:ea typeface="Agrandir"/>
                <a:cs typeface="Agrandir"/>
                <a:sym typeface="Agrandir"/>
              </a:rPr>
              <a:t>Carries blood </a:t>
            </a:r>
            <a:r>
              <a:rPr lang="en-US" b="true" sz="2799">
                <a:solidFill>
                  <a:srgbClr val="000000"/>
                </a:solidFill>
                <a:latin typeface="Agrandir Bold"/>
                <a:ea typeface="Agrandir Bold"/>
                <a:cs typeface="Agrandir Bold"/>
                <a:sym typeface="Agrandir Bold"/>
              </a:rPr>
              <a:t>away from the heart</a:t>
            </a:r>
          </a:p>
        </p:txBody>
      </p:sp>
      <p:sp>
        <p:nvSpPr>
          <p:cNvPr name="TextBox 6" id="6"/>
          <p:cNvSpPr txBox="true"/>
          <p:nvPr/>
        </p:nvSpPr>
        <p:spPr>
          <a:xfrm rot="0">
            <a:off x="12235759" y="7176477"/>
            <a:ext cx="3374663" cy="993140"/>
          </a:xfrm>
          <a:prstGeom prst="rect">
            <a:avLst/>
          </a:prstGeom>
        </p:spPr>
        <p:txBody>
          <a:bodyPr anchor="t" rtlCol="false" tIns="0" lIns="0" bIns="0" rIns="0">
            <a:spAutoFit/>
          </a:bodyPr>
          <a:lstStyle/>
          <a:p>
            <a:pPr algn="ctr">
              <a:lnSpc>
                <a:spcPts val="3639"/>
              </a:lnSpc>
            </a:pPr>
            <a:r>
              <a:rPr lang="en-US" sz="2799">
                <a:solidFill>
                  <a:srgbClr val="000000"/>
                </a:solidFill>
                <a:latin typeface="Agrandir"/>
                <a:ea typeface="Agrandir"/>
                <a:cs typeface="Agrandir"/>
                <a:sym typeface="Agrandir"/>
              </a:rPr>
              <a:t>Carries blood back </a:t>
            </a:r>
            <a:r>
              <a:rPr lang="en-US" b="true" sz="2799">
                <a:solidFill>
                  <a:srgbClr val="000000"/>
                </a:solidFill>
                <a:latin typeface="Agrandir Bold"/>
                <a:ea typeface="Agrandir Bold"/>
                <a:cs typeface="Agrandir Bold"/>
                <a:sym typeface="Agrandir Bold"/>
              </a:rPr>
              <a:t>towards the heart</a:t>
            </a:r>
          </a:p>
        </p:txBody>
      </p:sp>
      <p:sp>
        <p:nvSpPr>
          <p:cNvPr name="TextBox 7" id="7"/>
          <p:cNvSpPr txBox="true"/>
          <p:nvPr/>
        </p:nvSpPr>
        <p:spPr>
          <a:xfrm rot="0">
            <a:off x="6988634" y="7176477"/>
            <a:ext cx="4306811" cy="1450340"/>
          </a:xfrm>
          <a:prstGeom prst="rect">
            <a:avLst/>
          </a:prstGeom>
        </p:spPr>
        <p:txBody>
          <a:bodyPr anchor="t" rtlCol="false" tIns="0" lIns="0" bIns="0" rIns="0">
            <a:spAutoFit/>
          </a:bodyPr>
          <a:lstStyle/>
          <a:p>
            <a:pPr algn="ctr">
              <a:lnSpc>
                <a:spcPts val="3639"/>
              </a:lnSpc>
            </a:pPr>
            <a:r>
              <a:rPr lang="en-US" sz="2799">
                <a:solidFill>
                  <a:srgbClr val="000000"/>
                </a:solidFill>
                <a:latin typeface="Agrandir"/>
                <a:ea typeface="Agrandir"/>
                <a:cs typeface="Agrandir"/>
                <a:sym typeface="Agrandir"/>
              </a:rPr>
              <a:t>Assists in the </a:t>
            </a:r>
            <a:r>
              <a:rPr lang="en-US" b="true" sz="2799">
                <a:solidFill>
                  <a:srgbClr val="000000"/>
                </a:solidFill>
                <a:latin typeface="Agrandir Bold"/>
                <a:ea typeface="Agrandir Bold"/>
                <a:cs typeface="Agrandir Bold"/>
                <a:sym typeface="Agrandir Bold"/>
              </a:rPr>
              <a:t>exchange of substances</a:t>
            </a:r>
            <a:r>
              <a:rPr lang="en-US" sz="2799">
                <a:solidFill>
                  <a:srgbClr val="000000"/>
                </a:solidFill>
                <a:latin typeface="Agrandir"/>
                <a:ea typeface="Agrandir"/>
                <a:cs typeface="Agrandir"/>
                <a:sym typeface="Agrandir"/>
              </a:rPr>
              <a:t> between the blood and tissues</a:t>
            </a:r>
          </a:p>
        </p:txBody>
      </p:sp>
      <p:sp>
        <p:nvSpPr>
          <p:cNvPr name="TextBox 8" id="8"/>
          <p:cNvSpPr txBox="true"/>
          <p:nvPr/>
        </p:nvSpPr>
        <p:spPr>
          <a:xfrm rot="0">
            <a:off x="13006954" y="6429345"/>
            <a:ext cx="1832273" cy="552450"/>
          </a:xfrm>
          <a:prstGeom prst="rect">
            <a:avLst/>
          </a:prstGeom>
        </p:spPr>
        <p:txBody>
          <a:bodyPr anchor="t" rtlCol="false" tIns="0" lIns="0" bIns="0" rIns="0">
            <a:spAutoFit/>
          </a:bodyPr>
          <a:lstStyle/>
          <a:p>
            <a:pPr algn="ctr" marL="0" indent="0" lvl="0">
              <a:lnSpc>
                <a:spcPts val="3899"/>
              </a:lnSpc>
              <a:spcBef>
                <a:spcPct val="0"/>
              </a:spcBef>
            </a:pPr>
            <a:r>
              <a:rPr lang="en-US" b="true" sz="2999" strike="noStrike" u="none">
                <a:solidFill>
                  <a:srgbClr val="FFFFFF"/>
                </a:solidFill>
                <a:latin typeface="Agrandir Bold"/>
                <a:ea typeface="Agrandir Bold"/>
                <a:cs typeface="Agrandir Bold"/>
                <a:sym typeface="Agrandir Bold"/>
              </a:rPr>
              <a:t>Vein</a:t>
            </a:r>
          </a:p>
        </p:txBody>
      </p:sp>
      <p:sp>
        <p:nvSpPr>
          <p:cNvPr name="TextBox 9" id="9"/>
          <p:cNvSpPr txBox="true"/>
          <p:nvPr/>
        </p:nvSpPr>
        <p:spPr>
          <a:xfrm rot="0">
            <a:off x="2468125" y="2622034"/>
            <a:ext cx="13351750" cy="552450"/>
          </a:xfrm>
          <a:prstGeom prst="rect">
            <a:avLst/>
          </a:prstGeom>
        </p:spPr>
        <p:txBody>
          <a:bodyPr anchor="t" rtlCol="false" tIns="0" lIns="0" bIns="0" rIns="0">
            <a:spAutoFit/>
          </a:bodyPr>
          <a:lstStyle/>
          <a:p>
            <a:pPr algn="ctr">
              <a:lnSpc>
                <a:spcPts val="3899"/>
              </a:lnSpc>
            </a:pPr>
            <a:r>
              <a:rPr lang="en-US" sz="2999">
                <a:solidFill>
                  <a:srgbClr val="FFFFFF"/>
                </a:solidFill>
                <a:latin typeface="Agrandir"/>
                <a:ea typeface="Agrandir"/>
                <a:cs typeface="Agrandir"/>
                <a:sym typeface="Agrandir"/>
              </a:rPr>
              <a:t>Each type of blood vessel has a unique role in the circulatory system.</a:t>
            </a:r>
          </a:p>
        </p:txBody>
      </p:sp>
      <p:sp>
        <p:nvSpPr>
          <p:cNvPr name="TextBox 10" id="10"/>
          <p:cNvSpPr txBox="true"/>
          <p:nvPr/>
        </p:nvSpPr>
        <p:spPr>
          <a:xfrm rot="0">
            <a:off x="5807603" y="223531"/>
            <a:ext cx="6668872" cy="994791"/>
          </a:xfrm>
          <a:prstGeom prst="rect">
            <a:avLst/>
          </a:prstGeom>
        </p:spPr>
        <p:txBody>
          <a:bodyPr anchor="t" rtlCol="false" tIns="0" lIns="0" bIns="0" rIns="0">
            <a:spAutoFit/>
          </a:bodyPr>
          <a:lstStyle/>
          <a:p>
            <a:pPr algn="ctr" marL="0" indent="0" lvl="0">
              <a:lnSpc>
                <a:spcPts val="7752"/>
              </a:lnSpc>
            </a:pPr>
            <a:r>
              <a:rPr lang="en-US" b="true" sz="6800">
                <a:solidFill>
                  <a:srgbClr val="A2272C"/>
                </a:solidFill>
                <a:latin typeface="Londrina Solid Heavy"/>
                <a:ea typeface="Londrina Solid Heavy"/>
                <a:cs typeface="Londrina Solid Heavy"/>
                <a:sym typeface="Londrina Solid Heavy"/>
              </a:rPr>
              <a:t>METHODOLOGY </a:t>
            </a:r>
          </a:p>
        </p:txBody>
      </p:sp>
      <p:grpSp>
        <p:nvGrpSpPr>
          <p:cNvPr name="Group 11" id="11"/>
          <p:cNvGrpSpPr/>
          <p:nvPr/>
        </p:nvGrpSpPr>
        <p:grpSpPr>
          <a:xfrm rot="0">
            <a:off x="0" y="9255467"/>
            <a:ext cx="18288000" cy="1031533"/>
            <a:chOff x="0" y="0"/>
            <a:chExt cx="3277003" cy="184839"/>
          </a:xfrm>
        </p:grpSpPr>
        <p:sp>
          <p:nvSpPr>
            <p:cNvPr name="Freeform 12" id="12"/>
            <p:cNvSpPr/>
            <p:nvPr/>
          </p:nvSpPr>
          <p:spPr>
            <a:xfrm flipH="false" flipV="false" rot="0">
              <a:off x="0" y="0"/>
              <a:ext cx="3277003" cy="184839"/>
            </a:xfrm>
            <a:custGeom>
              <a:avLst/>
              <a:gdLst/>
              <a:ahLst/>
              <a:cxnLst/>
              <a:rect r="r" b="b" t="t" l="l"/>
              <a:pathLst>
                <a:path h="184839" w="3277003">
                  <a:moveTo>
                    <a:pt x="0" y="0"/>
                  </a:moveTo>
                  <a:lnTo>
                    <a:pt x="3277003" y="0"/>
                  </a:lnTo>
                  <a:lnTo>
                    <a:pt x="3277003" y="184839"/>
                  </a:lnTo>
                  <a:lnTo>
                    <a:pt x="0" y="184839"/>
                  </a:lnTo>
                  <a:close/>
                </a:path>
              </a:pathLst>
            </a:custGeom>
            <a:solidFill>
              <a:srgbClr val="C94F52"/>
            </a:solidFill>
          </p:spPr>
        </p:sp>
        <p:sp>
          <p:nvSpPr>
            <p:cNvPr name="TextBox 13" id="13"/>
            <p:cNvSpPr txBox="true"/>
            <p:nvPr/>
          </p:nvSpPr>
          <p:spPr>
            <a:xfrm>
              <a:off x="0" y="-28575"/>
              <a:ext cx="3277003" cy="213414"/>
            </a:xfrm>
            <a:prstGeom prst="rect">
              <a:avLst/>
            </a:prstGeom>
          </p:spPr>
          <p:txBody>
            <a:bodyPr anchor="ctr" rtlCol="false" tIns="50800" lIns="50800" bIns="50800" rIns="50800"/>
            <a:lstStyle/>
            <a:p>
              <a:pPr algn="ctr">
                <a:lnSpc>
                  <a:spcPts val="3120"/>
                </a:lnSpc>
              </a:pPr>
            </a:p>
          </p:txBody>
        </p:sp>
      </p:grpSp>
      <p:grpSp>
        <p:nvGrpSpPr>
          <p:cNvPr name="Group 14" id="14"/>
          <p:cNvGrpSpPr/>
          <p:nvPr/>
        </p:nvGrpSpPr>
        <p:grpSpPr>
          <a:xfrm rot="0">
            <a:off x="4927899" y="9397632"/>
            <a:ext cx="8432203" cy="526756"/>
            <a:chOff x="0" y="0"/>
            <a:chExt cx="11242937" cy="702341"/>
          </a:xfrm>
        </p:grpSpPr>
        <p:sp>
          <p:nvSpPr>
            <p:cNvPr name="Freeform 15" id="15"/>
            <p:cNvSpPr/>
            <p:nvPr/>
          </p:nvSpPr>
          <p:spPr>
            <a:xfrm flipH="false" flipV="false" rot="0">
              <a:off x="0" y="0"/>
              <a:ext cx="623328" cy="702341"/>
            </a:xfrm>
            <a:custGeom>
              <a:avLst/>
              <a:gdLst/>
              <a:ahLst/>
              <a:cxnLst/>
              <a:rect r="r" b="b" t="t" l="l"/>
              <a:pathLst>
                <a:path h="702341" w="623328">
                  <a:moveTo>
                    <a:pt x="0" y="0"/>
                  </a:moveTo>
                  <a:lnTo>
                    <a:pt x="623328" y="0"/>
                  </a:lnTo>
                  <a:lnTo>
                    <a:pt x="623328" y="702341"/>
                  </a:lnTo>
                  <a:lnTo>
                    <a:pt x="0" y="7023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1820269" y="151373"/>
              <a:ext cx="9422669" cy="550968"/>
            </a:xfrm>
            <a:prstGeom prst="rect">
              <a:avLst/>
            </a:prstGeom>
          </p:spPr>
          <p:txBody>
            <a:bodyPr anchor="t" rtlCol="false" tIns="0" lIns="0" bIns="0" rIns="0">
              <a:spAutoFit/>
            </a:bodyPr>
            <a:lstStyle/>
            <a:p>
              <a:pPr algn="ctr">
                <a:lnSpc>
                  <a:spcPts val="3080"/>
                </a:lnSpc>
              </a:pPr>
              <a:r>
                <a:rPr lang="en-US" sz="2200">
                  <a:solidFill>
                    <a:srgbClr val="FFFFFF"/>
                  </a:solidFill>
                  <a:latin typeface="Agrandir"/>
                  <a:ea typeface="Agrandir"/>
                  <a:cs typeface="Agrandir"/>
                  <a:sym typeface="Agrandir"/>
                </a:rPr>
                <a:t>Remember ‘A’ for ‘artery’ and ‘away’ from the heart!</a:t>
              </a:r>
            </a:p>
          </p:txBody>
        </p:sp>
        <p:sp>
          <p:nvSpPr>
            <p:cNvPr name="TextBox 17" id="17"/>
            <p:cNvSpPr txBox="true"/>
            <p:nvPr/>
          </p:nvSpPr>
          <p:spPr>
            <a:xfrm rot="0">
              <a:off x="736937" y="151373"/>
              <a:ext cx="709557" cy="550968"/>
            </a:xfrm>
            <a:prstGeom prst="rect">
              <a:avLst/>
            </a:prstGeom>
          </p:spPr>
          <p:txBody>
            <a:bodyPr anchor="t" rtlCol="false" tIns="0" lIns="0" bIns="0" rIns="0">
              <a:spAutoFit/>
            </a:bodyPr>
            <a:lstStyle/>
            <a:p>
              <a:pPr algn="ctr">
                <a:lnSpc>
                  <a:spcPts val="3080"/>
                </a:lnSpc>
              </a:pPr>
              <a:r>
                <a:rPr lang="en-US" b="true" sz="2200">
                  <a:solidFill>
                    <a:srgbClr val="FFFFFF"/>
                  </a:solidFill>
                  <a:latin typeface="Agrandir Bold"/>
                  <a:ea typeface="Agrandir Bold"/>
                  <a:cs typeface="Agrandir Bold"/>
                  <a:sym typeface="Agrandir Bold"/>
                </a:rPr>
                <a:t>TIP</a:t>
              </a:r>
            </a:p>
          </p:txBody>
        </p:sp>
      </p:grpSp>
      <p:sp>
        <p:nvSpPr>
          <p:cNvPr name="Freeform 18" id="18"/>
          <p:cNvSpPr/>
          <p:nvPr/>
        </p:nvSpPr>
        <p:spPr>
          <a:xfrm flipH="false" flipV="false" rot="-10800000">
            <a:off x="0" y="1677759"/>
            <a:ext cx="18288000" cy="9702065"/>
          </a:xfrm>
          <a:custGeom>
            <a:avLst/>
            <a:gdLst/>
            <a:ahLst/>
            <a:cxnLst/>
            <a:rect r="r" b="b" t="t" l="l"/>
            <a:pathLst>
              <a:path h="9702065" w="18288000">
                <a:moveTo>
                  <a:pt x="0" y="0"/>
                </a:moveTo>
                <a:lnTo>
                  <a:pt x="18288000" y="0"/>
                </a:lnTo>
                <a:lnTo>
                  <a:pt x="18288000" y="9702065"/>
                </a:lnTo>
                <a:lnTo>
                  <a:pt x="0" y="9702065"/>
                </a:lnTo>
                <a:lnTo>
                  <a:pt x="0" y="0"/>
                </a:lnTo>
                <a:close/>
              </a:path>
            </a:pathLst>
          </a:custGeom>
          <a:blipFill>
            <a:blip r:embed="rId6">
              <a:extLst>
                <a:ext uri="{96DAC541-7B7A-43D3-8B79-37D633B846F1}">
                  <asvg:svgBlip xmlns:asvg="http://schemas.microsoft.com/office/drawing/2016/SVG/main" r:embed="rId7"/>
                </a:ext>
              </a:extLst>
            </a:blip>
            <a:stretch>
              <a:fillRect l="0" t="-13463" r="0" b="-20540"/>
            </a:stretch>
          </a:blipFill>
        </p:spPr>
      </p:sp>
      <p:sp>
        <p:nvSpPr>
          <p:cNvPr name="TextBox 19" id="19"/>
          <p:cNvSpPr txBox="true"/>
          <p:nvPr/>
        </p:nvSpPr>
        <p:spPr>
          <a:xfrm rot="0">
            <a:off x="849290" y="3343742"/>
            <a:ext cx="17258121" cy="7156862"/>
          </a:xfrm>
          <a:prstGeom prst="rect">
            <a:avLst/>
          </a:prstGeom>
        </p:spPr>
        <p:txBody>
          <a:bodyPr anchor="t" rtlCol="false" tIns="0" lIns="0" bIns="0" rIns="0">
            <a:spAutoFit/>
          </a:bodyPr>
          <a:lstStyle/>
          <a:p>
            <a:pPr algn="l">
              <a:lnSpc>
                <a:spcPts val="3532"/>
              </a:lnSpc>
              <a:spcBef>
                <a:spcPct val="0"/>
              </a:spcBef>
            </a:pPr>
            <a:r>
              <a:rPr lang="en-US" sz="2717">
                <a:solidFill>
                  <a:srgbClr val="A2272C"/>
                </a:solidFill>
                <a:latin typeface="TT Rounds Neue"/>
                <a:ea typeface="TT Rounds Neue"/>
                <a:cs typeface="TT Rounds Neue"/>
                <a:sym typeface="TT Rounds Neue"/>
              </a:rPr>
              <a:t>AFTER LOADI</a:t>
            </a:r>
            <a:r>
              <a:rPr lang="en-US" sz="2717">
                <a:solidFill>
                  <a:srgbClr val="A2272C"/>
                </a:solidFill>
                <a:latin typeface="TT Rounds Neue"/>
                <a:ea typeface="TT Rounds Neue"/>
                <a:cs typeface="TT Rounds Neue"/>
                <a:sym typeface="TT Rounds Neue"/>
              </a:rPr>
              <a:t>NG THE ANONYMIZED MERCEDES CAR CONFIGURATION DATASET, PREPROCESSING IS PERFORMED TO PREPARE IT FOR ANALYSIS. EACH VARIABLE CORRESPONDS TO A SPECIFIC CUSTOM FEATURE, WHILE THE TARGET VARIABLE 'Y' REPRESENTS THE TIME (IN SECONDS) IT TOOK FOR THE CAR TO COMPLETE TESTING.</a:t>
            </a:r>
          </a:p>
          <a:p>
            <a:pPr algn="l">
              <a:lnSpc>
                <a:spcPts val="3532"/>
              </a:lnSpc>
              <a:spcBef>
                <a:spcPct val="0"/>
              </a:spcBef>
            </a:pPr>
          </a:p>
          <a:p>
            <a:pPr algn="l">
              <a:lnSpc>
                <a:spcPts val="3532"/>
              </a:lnSpc>
              <a:spcBef>
                <a:spcPct val="0"/>
              </a:spcBef>
            </a:pPr>
            <a:r>
              <a:rPr lang="en-US" b="true" sz="2717">
                <a:solidFill>
                  <a:srgbClr val="A2272C"/>
                </a:solidFill>
                <a:latin typeface="TT Rounds Neue Bold"/>
                <a:ea typeface="TT Rounds Neue Bold"/>
                <a:cs typeface="TT Rounds Neue Bold"/>
                <a:sym typeface="TT Rounds Neue Bold"/>
              </a:rPr>
              <a:t>MODEL SELECTION:</a:t>
            </a:r>
          </a:p>
          <a:p>
            <a:pPr algn="l">
              <a:lnSpc>
                <a:spcPts val="3532"/>
              </a:lnSpc>
              <a:spcBef>
                <a:spcPct val="0"/>
              </a:spcBef>
            </a:pPr>
            <a:r>
              <a:rPr lang="en-US" sz="2717">
                <a:solidFill>
                  <a:srgbClr val="A2272C"/>
                </a:solidFill>
                <a:latin typeface="TT Rounds Neue"/>
                <a:ea typeface="TT Rounds Neue"/>
                <a:cs typeface="TT Rounds Neue"/>
                <a:sym typeface="TT Rounds Neue"/>
              </a:rPr>
              <a:t>XGBOOST WAS SELECTED FOR ITS ROBUST PERFORMANCE WITH LARGE, FEATURE-RICH DATASETS. USING A GRADIENT-BOOSTING FRAMEWORK, XGBOOST ITERATIVELY IMPROVES PREDICTION ACCURACY BY LEARNING FROM ERRORS IN WEAKER MODELS. THE MODEL:</a:t>
            </a:r>
          </a:p>
          <a:p>
            <a:pPr algn="l" marL="586716" indent="-293358" lvl="1">
              <a:lnSpc>
                <a:spcPts val="3532"/>
              </a:lnSpc>
              <a:buFont typeface="Arial"/>
              <a:buChar char="•"/>
            </a:pPr>
            <a:r>
              <a:rPr lang="en-US" b="true" sz="2717">
                <a:solidFill>
                  <a:srgbClr val="A2272C"/>
                </a:solidFill>
                <a:latin typeface="TT Rounds Neue Bold"/>
                <a:ea typeface="TT Rounds Neue Bold"/>
                <a:cs typeface="TT Rounds Neue Bold"/>
                <a:sym typeface="TT Rounds Neue Bold"/>
              </a:rPr>
              <a:t>EMPHAS</a:t>
            </a:r>
            <a:r>
              <a:rPr lang="en-US" b="true" sz="2717">
                <a:solidFill>
                  <a:srgbClr val="A2272C"/>
                </a:solidFill>
                <a:latin typeface="TT Rounds Neue Bold"/>
                <a:ea typeface="TT Rounds Neue Bold"/>
                <a:cs typeface="TT Rounds Neue Bold"/>
                <a:sym typeface="TT Rounds Neue Bold"/>
              </a:rPr>
              <a:t>IZES KEY FEATURES</a:t>
            </a:r>
            <a:r>
              <a:rPr lang="en-US" sz="2717">
                <a:solidFill>
                  <a:srgbClr val="A2272C"/>
                </a:solidFill>
                <a:latin typeface="TT Rounds Neue"/>
                <a:ea typeface="TT Rounds Neue"/>
                <a:cs typeface="TT Rounds Neue"/>
                <a:sym typeface="TT Rounds Neue"/>
              </a:rPr>
              <a:t>: HIGHLIGHTS THE MOST INFLUENTIAL FEATURES AFFECTING TESTING TIME.</a:t>
            </a:r>
          </a:p>
          <a:p>
            <a:pPr algn="l" marL="586716" indent="-293358" lvl="1">
              <a:lnSpc>
                <a:spcPts val="3532"/>
              </a:lnSpc>
              <a:buFont typeface="Arial"/>
              <a:buChar char="•"/>
            </a:pPr>
            <a:r>
              <a:rPr lang="en-US" b="true" sz="2717">
                <a:solidFill>
                  <a:srgbClr val="A2272C"/>
                </a:solidFill>
                <a:latin typeface="TT Rounds Neue Bold"/>
                <a:ea typeface="TT Rounds Neue Bold"/>
                <a:cs typeface="TT Rounds Neue Bold"/>
                <a:sym typeface="TT Rounds Neue Bold"/>
              </a:rPr>
              <a:t>REDUCES PREDICTION ERRORS:</a:t>
            </a:r>
            <a:r>
              <a:rPr lang="en-US" sz="2717">
                <a:solidFill>
                  <a:srgbClr val="A2272C"/>
                </a:solidFill>
                <a:latin typeface="TT Rounds Neue"/>
                <a:ea typeface="TT Rounds Neue"/>
                <a:cs typeface="TT Rounds Neue"/>
                <a:sym typeface="TT Rounds Neue"/>
              </a:rPr>
              <a:t> OPTIMIZES PREDICTIONS TO MINIMIZE DISCREPANCIES IN TESTING TIME.</a:t>
            </a:r>
          </a:p>
          <a:p>
            <a:pPr algn="l" marL="586716" indent="-293358" lvl="1">
              <a:lnSpc>
                <a:spcPts val="3532"/>
              </a:lnSpc>
              <a:buFont typeface="Arial"/>
              <a:buChar char="•"/>
            </a:pPr>
            <a:r>
              <a:rPr lang="en-US" b="true" sz="2717">
                <a:solidFill>
                  <a:srgbClr val="A2272C"/>
                </a:solidFill>
                <a:latin typeface="TT Rounds Neue Bold"/>
                <a:ea typeface="TT Rounds Neue Bold"/>
                <a:cs typeface="TT Rounds Neue Bold"/>
                <a:sym typeface="TT Rounds Neue Bold"/>
              </a:rPr>
              <a:t>MANAGES FEATURE INTERACTIONS</a:t>
            </a:r>
            <a:r>
              <a:rPr lang="en-US" sz="2717">
                <a:solidFill>
                  <a:srgbClr val="A2272C"/>
                </a:solidFill>
                <a:latin typeface="TT Rounds Neue"/>
                <a:ea typeface="TT Rounds Neue"/>
                <a:cs typeface="TT Rounds Neue"/>
                <a:sym typeface="TT Rounds Neue"/>
              </a:rPr>
              <a:t>: SKILLFULLY HANDLES COMPLEX INTERDEPENDENCIES BETWEEN VARIOUS CAR FEATURES.</a:t>
            </a:r>
          </a:p>
          <a:p>
            <a:pPr algn="l">
              <a:lnSpc>
                <a:spcPts val="3532"/>
              </a:lnSpc>
            </a:pPr>
          </a:p>
        </p:txBody>
      </p:sp>
      <p:sp>
        <p:nvSpPr>
          <p:cNvPr name="TextBox 20" id="20"/>
          <p:cNvSpPr txBox="true"/>
          <p:nvPr/>
        </p:nvSpPr>
        <p:spPr>
          <a:xfrm rot="0">
            <a:off x="-1322842" y="1780746"/>
            <a:ext cx="5687751" cy="946063"/>
          </a:xfrm>
          <a:prstGeom prst="rect">
            <a:avLst/>
          </a:prstGeom>
        </p:spPr>
        <p:txBody>
          <a:bodyPr anchor="t" rtlCol="false" tIns="0" lIns="0" bIns="0" rIns="0">
            <a:spAutoFit/>
          </a:bodyPr>
          <a:lstStyle/>
          <a:p>
            <a:pPr algn="ctr">
              <a:lnSpc>
                <a:spcPts val="6508"/>
              </a:lnSpc>
              <a:spcBef>
                <a:spcPct val="0"/>
              </a:spcBef>
            </a:pPr>
            <a:r>
              <a:rPr lang="en-US" b="true" sz="5006">
                <a:solidFill>
                  <a:srgbClr val="A2272C"/>
                </a:solidFill>
                <a:latin typeface="Agrandir Bold"/>
                <a:ea typeface="Agrandir Bold"/>
                <a:cs typeface="Agrandir Bold"/>
                <a:sym typeface="Agrandir Bold"/>
              </a:rPr>
              <a:t>STEP </a:t>
            </a:r>
            <a:r>
              <a:rPr lang="en-US" b="true" sz="5006">
                <a:solidFill>
                  <a:srgbClr val="A2272C"/>
                </a:solidFill>
                <a:latin typeface="Agrandir Bold"/>
                <a:ea typeface="Agrandir Bold"/>
                <a:cs typeface="Agrandir Bold"/>
                <a:sym typeface="Agrandir Bold"/>
              </a:rPr>
              <a:t>2</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C5BE"/>
        </a:solidFill>
      </p:bgPr>
    </p:bg>
    <p:spTree>
      <p:nvGrpSpPr>
        <p:cNvPr id="1" name=""/>
        <p:cNvGrpSpPr/>
        <p:nvPr/>
      </p:nvGrpSpPr>
      <p:grpSpPr>
        <a:xfrm>
          <a:off x="0" y="0"/>
          <a:ext cx="0" cy="0"/>
          <a:chOff x="0" y="0"/>
          <a:chExt cx="0" cy="0"/>
        </a:xfrm>
      </p:grpSpPr>
      <p:sp>
        <p:nvSpPr>
          <p:cNvPr name="Freeform 2" id="2"/>
          <p:cNvSpPr/>
          <p:nvPr/>
        </p:nvSpPr>
        <p:spPr>
          <a:xfrm flipH="false" flipV="false" rot="-916977">
            <a:off x="172376" y="-658221"/>
            <a:ext cx="5434068" cy="3784087"/>
          </a:xfrm>
          <a:custGeom>
            <a:avLst/>
            <a:gdLst/>
            <a:ahLst/>
            <a:cxnLst/>
            <a:rect r="r" b="b" t="t" l="l"/>
            <a:pathLst>
              <a:path h="3784087" w="5434068">
                <a:moveTo>
                  <a:pt x="0" y="0"/>
                </a:moveTo>
                <a:lnTo>
                  <a:pt x="5434068" y="0"/>
                </a:lnTo>
                <a:lnTo>
                  <a:pt x="5434068" y="3784087"/>
                </a:lnTo>
                <a:lnTo>
                  <a:pt x="0" y="378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92393" y="7364544"/>
            <a:ext cx="3658431" cy="4114800"/>
          </a:xfrm>
          <a:custGeom>
            <a:avLst/>
            <a:gdLst/>
            <a:ahLst/>
            <a:cxnLst/>
            <a:rect r="r" b="b" t="t" l="l"/>
            <a:pathLst>
              <a:path h="4114800" w="3658431">
                <a:moveTo>
                  <a:pt x="0" y="0"/>
                </a:moveTo>
                <a:lnTo>
                  <a:pt x="3658432" y="0"/>
                </a:lnTo>
                <a:lnTo>
                  <a:pt x="365843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824456" y="1028700"/>
            <a:ext cx="10639088" cy="6742522"/>
          </a:xfrm>
          <a:custGeom>
            <a:avLst/>
            <a:gdLst/>
            <a:ahLst/>
            <a:cxnLst/>
            <a:rect r="r" b="b" t="t" l="l"/>
            <a:pathLst>
              <a:path h="6742522" w="10639088">
                <a:moveTo>
                  <a:pt x="0" y="0"/>
                </a:moveTo>
                <a:lnTo>
                  <a:pt x="10639088" y="0"/>
                </a:lnTo>
                <a:lnTo>
                  <a:pt x="10639088" y="6742522"/>
                </a:lnTo>
                <a:lnTo>
                  <a:pt x="0" y="6742522"/>
                </a:lnTo>
                <a:lnTo>
                  <a:pt x="0" y="0"/>
                </a:lnTo>
                <a:close/>
              </a:path>
            </a:pathLst>
          </a:custGeom>
          <a:blipFill>
            <a:blip r:embed="rId6"/>
            <a:stretch>
              <a:fillRect l="0" t="0" r="0" b="0"/>
            </a:stretch>
          </a:blipFill>
        </p:spPr>
      </p:sp>
      <p:sp>
        <p:nvSpPr>
          <p:cNvPr name="Freeform 5" id="5"/>
          <p:cNvSpPr/>
          <p:nvPr/>
        </p:nvSpPr>
        <p:spPr>
          <a:xfrm flipH="false" flipV="false" rot="0">
            <a:off x="3493371" y="7976345"/>
            <a:ext cx="11301259" cy="2036733"/>
          </a:xfrm>
          <a:custGeom>
            <a:avLst/>
            <a:gdLst/>
            <a:ahLst/>
            <a:cxnLst/>
            <a:rect r="r" b="b" t="t" l="l"/>
            <a:pathLst>
              <a:path h="2036733" w="11301259">
                <a:moveTo>
                  <a:pt x="0" y="0"/>
                </a:moveTo>
                <a:lnTo>
                  <a:pt x="11301258" y="0"/>
                </a:lnTo>
                <a:lnTo>
                  <a:pt x="11301258" y="2036733"/>
                </a:lnTo>
                <a:lnTo>
                  <a:pt x="0" y="2036733"/>
                </a:lnTo>
                <a:lnTo>
                  <a:pt x="0" y="0"/>
                </a:lnTo>
                <a:close/>
              </a:path>
            </a:pathLst>
          </a:custGeom>
          <a:blipFill>
            <a:blip r:embed="rId7"/>
            <a:stretch>
              <a:fillRect l="0" t="0" r="0" b="-3344"/>
            </a:stretch>
          </a:blipFill>
        </p:spPr>
      </p:sp>
      <p:sp>
        <p:nvSpPr>
          <p:cNvPr name="TextBox 6" id="6"/>
          <p:cNvSpPr txBox="true"/>
          <p:nvPr/>
        </p:nvSpPr>
        <p:spPr>
          <a:xfrm rot="0">
            <a:off x="5731104" y="106463"/>
            <a:ext cx="6189945" cy="922237"/>
          </a:xfrm>
          <a:prstGeom prst="rect">
            <a:avLst/>
          </a:prstGeom>
        </p:spPr>
        <p:txBody>
          <a:bodyPr anchor="t" rtlCol="false" tIns="0" lIns="0" bIns="0" rIns="0">
            <a:spAutoFit/>
          </a:bodyPr>
          <a:lstStyle/>
          <a:p>
            <a:pPr algn="ctr">
              <a:lnSpc>
                <a:spcPts val="6396"/>
              </a:lnSpc>
              <a:spcBef>
                <a:spcPct val="0"/>
              </a:spcBef>
            </a:pPr>
            <a:r>
              <a:rPr lang="en-US" b="true" sz="4920">
                <a:solidFill>
                  <a:srgbClr val="B22F30"/>
                </a:solidFill>
                <a:latin typeface="Agrandir Bold"/>
                <a:ea typeface="Agrandir Bold"/>
                <a:cs typeface="Agrandir Bold"/>
                <a:sym typeface="Agrandir Bold"/>
              </a:rPr>
              <a:t>XG Boost Algorithm</a:t>
            </a:r>
          </a:p>
        </p:txBody>
      </p:sp>
    </p:spTree>
  </p:cSld>
  <p:clrMapOvr>
    <a:masterClrMapping/>
  </p:clrMapOvr>
  <p:transition spd="fast">
    <p:cover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DAGTpMr94RY</dc:identifier>
  <dcterms:modified xsi:type="dcterms:W3CDTF">2011-08-01T06:04:30Z</dcterms:modified>
  <cp:revision>1</cp:revision>
  <dc:title>PRESENTATION</dc:title>
</cp:coreProperties>
</file>